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86" r:id="rId2"/>
    <p:sldId id="300" r:id="rId3"/>
    <p:sldId id="306" r:id="rId4"/>
    <p:sldId id="277" r:id="rId5"/>
    <p:sldId id="278" r:id="rId6"/>
    <p:sldId id="309" r:id="rId7"/>
    <p:sldId id="282" r:id="rId8"/>
    <p:sldId id="283" r:id="rId9"/>
    <p:sldId id="280" r:id="rId10"/>
    <p:sldId id="281" r:id="rId11"/>
    <p:sldId id="284" r:id="rId12"/>
    <p:sldId id="291" r:id="rId13"/>
    <p:sldId id="304" r:id="rId14"/>
    <p:sldId id="305" r:id="rId15"/>
    <p:sldId id="293" r:id="rId16"/>
    <p:sldId id="308" r:id="rId17"/>
    <p:sldId id="296" r:id="rId18"/>
    <p:sldId id="319" r:id="rId19"/>
    <p:sldId id="320" r:id="rId20"/>
    <p:sldId id="321" r:id="rId21"/>
    <p:sldId id="324" r:id="rId22"/>
    <p:sldId id="289" r:id="rId23"/>
    <p:sldId id="298" r:id="rId24"/>
    <p:sldId id="299" r:id="rId25"/>
  </p:sldIdLst>
  <p:sldSz cx="9144000" cy="6858000" type="screen4x3"/>
  <p:notesSz cx="6797675" cy="9926638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rgbClr val="333399"/>
        </a:solidFill>
        <a:latin typeface="Times New Roman" pitchFamily="18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rgbClr val="333399"/>
        </a:solidFill>
        <a:latin typeface="Times New Roman" pitchFamily="18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rgbClr val="333399"/>
        </a:solidFill>
        <a:latin typeface="Times New Roman" pitchFamily="18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rgbClr val="333399"/>
        </a:solidFill>
        <a:latin typeface="Times New Roman" pitchFamily="18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rgbClr val="333399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333399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333399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333399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333399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EF4A6"/>
    <a:srgbClr val="C9FC9E"/>
    <a:srgbClr val="EAFC9E"/>
    <a:srgbClr val="EBF2A8"/>
    <a:srgbClr val="AF07A3"/>
    <a:srgbClr val="EFABE4"/>
    <a:srgbClr val="92E0E8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24" autoAdjust="0"/>
    <p:restoredTop sz="96524" autoAdjust="0"/>
  </p:normalViewPr>
  <p:slideViewPr>
    <p:cSldViewPr>
      <p:cViewPr varScale="1">
        <p:scale>
          <a:sx n="108" d="100"/>
          <a:sy n="108" d="100"/>
        </p:scale>
        <p:origin x="1242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732" y="-7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728" tIns="46864" rIns="93728" bIns="46864" numCol="1" anchor="t" anchorCtr="0" compatLnSpc="1">
            <a:prstTxWarp prst="textNoShape">
              <a:avLst/>
            </a:prstTxWarp>
          </a:bodyPr>
          <a:lstStyle>
            <a:lvl1pPr algn="l" defTabSz="938213" eaLnBrk="1" hangingPunct="1">
              <a:defRPr>
                <a:solidFill>
                  <a:schemeClr val="tx1"/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2863" y="0"/>
            <a:ext cx="2944812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728" tIns="46864" rIns="93728" bIns="46864" numCol="1" anchor="t" anchorCtr="0" compatLnSpc="1">
            <a:prstTxWarp prst="textNoShape">
              <a:avLst/>
            </a:prstTxWarp>
          </a:bodyPr>
          <a:lstStyle>
            <a:lvl1pPr algn="r" defTabSz="938213" eaLnBrk="1" hangingPunct="1">
              <a:defRPr>
                <a:solidFill>
                  <a:schemeClr val="tx1"/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481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728" tIns="46864" rIns="93728" bIns="46864" numCol="1" anchor="b" anchorCtr="0" compatLnSpc="1">
            <a:prstTxWarp prst="textNoShape">
              <a:avLst/>
            </a:prstTxWarp>
          </a:bodyPr>
          <a:lstStyle>
            <a:lvl1pPr algn="l" defTabSz="938213" eaLnBrk="1" hangingPunct="1">
              <a:defRPr>
                <a:solidFill>
                  <a:schemeClr val="tx1"/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2863" y="9431338"/>
            <a:ext cx="2944812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728" tIns="46864" rIns="93728" bIns="46864" numCol="1" anchor="b" anchorCtr="0" compatLnSpc="1">
            <a:prstTxWarp prst="textNoShape">
              <a:avLst/>
            </a:prstTxWarp>
          </a:bodyPr>
          <a:lstStyle>
            <a:lvl1pPr algn="r" defTabSz="938213" eaLnBrk="1" hangingPunct="1">
              <a:defRPr>
                <a:solidFill>
                  <a:schemeClr val="tx1"/>
                </a:solidFill>
              </a:defRPr>
            </a:lvl1pPr>
          </a:lstStyle>
          <a:p>
            <a:fld id="{D8B86644-D3D8-471C-844D-9B8FA242D11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49069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728" tIns="46864" rIns="93728" bIns="46864" numCol="1" anchor="t" anchorCtr="0" compatLnSpc="1">
            <a:prstTxWarp prst="textNoShape">
              <a:avLst/>
            </a:prstTxWarp>
          </a:bodyPr>
          <a:lstStyle>
            <a:lvl1pPr algn="l" defTabSz="938213" eaLnBrk="1" hangingPunct="1">
              <a:defRPr>
                <a:solidFill>
                  <a:schemeClr val="tx1"/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531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3852863" y="0"/>
            <a:ext cx="2944812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728" tIns="46864" rIns="93728" bIns="46864" numCol="1" anchor="t" anchorCtr="0" compatLnSpc="1">
            <a:prstTxWarp prst="textNoShape">
              <a:avLst/>
            </a:prstTxWarp>
          </a:bodyPr>
          <a:lstStyle>
            <a:lvl1pPr algn="r" defTabSz="938213" eaLnBrk="1" hangingPunct="1">
              <a:defRPr>
                <a:solidFill>
                  <a:schemeClr val="tx1"/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6" name="Rectangle 102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0113" y="771525"/>
            <a:ext cx="5003800" cy="37528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3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4875" y="4743450"/>
            <a:ext cx="4987925" cy="441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728" tIns="46864" rIns="93728" bIns="4686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2534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7363"/>
            <a:ext cx="2944813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728" tIns="46864" rIns="93728" bIns="46864" numCol="1" anchor="b" anchorCtr="0" compatLnSpc="1">
            <a:prstTxWarp prst="textNoShape">
              <a:avLst/>
            </a:prstTxWarp>
          </a:bodyPr>
          <a:lstStyle>
            <a:lvl1pPr algn="l" defTabSz="938213" eaLnBrk="1" hangingPunct="1">
              <a:defRPr>
                <a:solidFill>
                  <a:schemeClr val="tx1"/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535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2863" y="9377363"/>
            <a:ext cx="2944812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728" tIns="46864" rIns="93728" bIns="46864" numCol="1" anchor="b" anchorCtr="0" compatLnSpc="1">
            <a:prstTxWarp prst="textNoShape">
              <a:avLst/>
            </a:prstTxWarp>
          </a:bodyPr>
          <a:lstStyle>
            <a:lvl1pPr algn="r" defTabSz="938213" eaLnBrk="1" hangingPunct="1">
              <a:defRPr>
                <a:solidFill>
                  <a:schemeClr val="tx1"/>
                </a:solidFill>
              </a:defRPr>
            </a:lvl1pPr>
          </a:lstStyle>
          <a:p>
            <a:fld id="{B146EC6A-1D41-4A27-95EC-257445B719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989950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3"/>
          <p:cNvGrpSpPr>
            <a:grpSpLocks/>
          </p:cNvGrpSpPr>
          <p:nvPr userDrawn="1"/>
        </p:nvGrpSpPr>
        <p:grpSpPr bwMode="auto">
          <a:xfrm>
            <a:off x="-39688" y="0"/>
            <a:ext cx="9183688" cy="6929438"/>
            <a:chOff x="-36" y="-6"/>
            <a:chExt cx="6313" cy="4368"/>
          </a:xfrm>
        </p:grpSpPr>
        <p:sp>
          <p:nvSpPr>
            <p:cNvPr id="5" name="Rectangle 14"/>
            <p:cNvSpPr>
              <a:spLocks noChangeArrowheads="1"/>
            </p:cNvSpPr>
            <p:nvPr userDrawn="1"/>
          </p:nvSpPr>
          <p:spPr bwMode="invGray">
            <a:xfrm>
              <a:off x="6154" y="2"/>
              <a:ext cx="123" cy="4356"/>
            </a:xfrm>
            <a:prstGeom prst="rect">
              <a:avLst/>
            </a:prstGeom>
            <a:gradFill rotWithShape="0">
              <a:gsLst>
                <a:gs pos="0">
                  <a:srgbClr val="000254"/>
                </a:gs>
                <a:gs pos="100000">
                  <a:srgbClr val="CCECFF"/>
                </a:gs>
              </a:gsLst>
              <a:lin ang="0" scaled="1"/>
            </a:gradFill>
            <a:ln>
              <a:noFill/>
            </a:ln>
            <a:extLst/>
          </p:spPr>
          <p:txBody>
            <a:bodyPr wrap="none" anchor="ctr"/>
            <a:lstStyle>
              <a:lvl1pPr eaLnBrk="0" hangingPunct="0">
                <a:defRPr sz="1200">
                  <a:solidFill>
                    <a:srgbClr val="333399"/>
                  </a:solidFill>
                  <a:latin typeface="Times New Roman" pitchFamily="18" charset="0"/>
                  <a:cs typeface="Arial" charset="0"/>
                </a:defRPr>
              </a:lvl1pPr>
              <a:lvl2pPr marL="742950" indent="-285750" eaLnBrk="0" hangingPunct="0">
                <a:defRPr sz="1200">
                  <a:solidFill>
                    <a:srgbClr val="333399"/>
                  </a:solidFill>
                  <a:latin typeface="Times New Roman" pitchFamily="18" charset="0"/>
                  <a:cs typeface="Arial" charset="0"/>
                </a:defRPr>
              </a:lvl2pPr>
              <a:lvl3pPr marL="1143000" indent="-228600" eaLnBrk="0" hangingPunct="0">
                <a:defRPr sz="1200">
                  <a:solidFill>
                    <a:srgbClr val="333399"/>
                  </a:solidFill>
                  <a:latin typeface="Times New Roman" pitchFamily="18" charset="0"/>
                  <a:cs typeface="Arial" charset="0"/>
                </a:defRPr>
              </a:lvl3pPr>
              <a:lvl4pPr marL="1600200" indent="-228600" eaLnBrk="0" hangingPunct="0">
                <a:defRPr sz="1200">
                  <a:solidFill>
                    <a:srgbClr val="333399"/>
                  </a:solidFill>
                  <a:latin typeface="Times New Roman" pitchFamily="18" charset="0"/>
                  <a:cs typeface="Arial" charset="0"/>
                </a:defRPr>
              </a:lvl4pPr>
              <a:lvl5pPr marL="2057400" indent="-228600" eaLnBrk="0" hangingPunct="0">
                <a:defRPr sz="1200">
                  <a:solidFill>
                    <a:srgbClr val="333399"/>
                  </a:solidFill>
                  <a:latin typeface="Times New Roman" pitchFamily="18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333399"/>
                  </a:solidFill>
                  <a:latin typeface="Times New Roman" pitchFamily="18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333399"/>
                  </a:solidFill>
                  <a:latin typeface="Times New Roman" pitchFamily="18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333399"/>
                  </a:solidFill>
                  <a:latin typeface="Times New Roman" pitchFamily="18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333399"/>
                  </a:solidFill>
                  <a:latin typeface="Times New Roman" pitchFamily="18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mtClean="0"/>
            </a:p>
          </p:txBody>
        </p:sp>
        <p:sp>
          <p:nvSpPr>
            <p:cNvPr id="6" name="Rectangle 15"/>
            <p:cNvSpPr>
              <a:spLocks noChangeArrowheads="1"/>
            </p:cNvSpPr>
            <p:nvPr userDrawn="1"/>
          </p:nvSpPr>
          <p:spPr bwMode="invGray">
            <a:xfrm>
              <a:off x="-22" y="-6"/>
              <a:ext cx="123" cy="4368"/>
            </a:xfrm>
            <a:prstGeom prst="rect">
              <a:avLst/>
            </a:prstGeom>
            <a:gradFill rotWithShape="0">
              <a:gsLst>
                <a:gs pos="0">
                  <a:srgbClr val="CCECFF"/>
                </a:gs>
                <a:gs pos="100000">
                  <a:srgbClr val="000254"/>
                </a:gs>
              </a:gsLst>
              <a:lin ang="0" scaled="1"/>
            </a:gradFill>
            <a:ln>
              <a:noFill/>
            </a:ln>
            <a:extLst/>
          </p:spPr>
          <p:txBody>
            <a:bodyPr wrap="none" anchor="ctr"/>
            <a:lstStyle>
              <a:lvl1pPr eaLnBrk="0" hangingPunct="0">
                <a:defRPr sz="1200">
                  <a:solidFill>
                    <a:srgbClr val="333399"/>
                  </a:solidFill>
                  <a:latin typeface="Times New Roman" pitchFamily="18" charset="0"/>
                  <a:cs typeface="Arial" charset="0"/>
                </a:defRPr>
              </a:lvl1pPr>
              <a:lvl2pPr marL="742950" indent="-285750" eaLnBrk="0" hangingPunct="0">
                <a:defRPr sz="1200">
                  <a:solidFill>
                    <a:srgbClr val="333399"/>
                  </a:solidFill>
                  <a:latin typeface="Times New Roman" pitchFamily="18" charset="0"/>
                  <a:cs typeface="Arial" charset="0"/>
                </a:defRPr>
              </a:lvl2pPr>
              <a:lvl3pPr marL="1143000" indent="-228600" eaLnBrk="0" hangingPunct="0">
                <a:defRPr sz="1200">
                  <a:solidFill>
                    <a:srgbClr val="333399"/>
                  </a:solidFill>
                  <a:latin typeface="Times New Roman" pitchFamily="18" charset="0"/>
                  <a:cs typeface="Arial" charset="0"/>
                </a:defRPr>
              </a:lvl3pPr>
              <a:lvl4pPr marL="1600200" indent="-228600" eaLnBrk="0" hangingPunct="0">
                <a:defRPr sz="1200">
                  <a:solidFill>
                    <a:srgbClr val="333399"/>
                  </a:solidFill>
                  <a:latin typeface="Times New Roman" pitchFamily="18" charset="0"/>
                  <a:cs typeface="Arial" charset="0"/>
                </a:defRPr>
              </a:lvl4pPr>
              <a:lvl5pPr marL="2057400" indent="-228600" eaLnBrk="0" hangingPunct="0">
                <a:defRPr sz="1200">
                  <a:solidFill>
                    <a:srgbClr val="333399"/>
                  </a:solidFill>
                  <a:latin typeface="Times New Roman" pitchFamily="18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333399"/>
                  </a:solidFill>
                  <a:latin typeface="Times New Roman" pitchFamily="18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333399"/>
                  </a:solidFill>
                  <a:latin typeface="Times New Roman" pitchFamily="18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333399"/>
                  </a:solidFill>
                  <a:latin typeface="Times New Roman" pitchFamily="18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333399"/>
                  </a:solidFill>
                  <a:latin typeface="Times New Roman" pitchFamily="18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mtClean="0"/>
            </a:p>
          </p:txBody>
        </p:sp>
        <p:sp>
          <p:nvSpPr>
            <p:cNvPr id="7" name="AutoShape 16"/>
            <p:cNvSpPr>
              <a:spLocks noChangeArrowheads="1"/>
            </p:cNvSpPr>
            <p:nvPr userDrawn="1"/>
          </p:nvSpPr>
          <p:spPr bwMode="invGray">
            <a:xfrm rot="10800000" flipH="1" flipV="1">
              <a:off x="-22" y="-6"/>
              <a:ext cx="6299" cy="11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1985 w 21600"/>
                <a:gd name="T13" fmla="*/ 1912 h 21600"/>
                <a:gd name="T14" fmla="*/ 19615 w 21600"/>
                <a:gd name="T15" fmla="*/ 1968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372" y="21600"/>
                  </a:lnTo>
                  <a:lnTo>
                    <a:pt x="21228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CCECFF"/>
                </a:gs>
                <a:gs pos="100000">
                  <a:srgbClr val="000254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" name="AutoShape 17"/>
            <p:cNvSpPr>
              <a:spLocks noChangeArrowheads="1"/>
            </p:cNvSpPr>
            <p:nvPr userDrawn="1"/>
          </p:nvSpPr>
          <p:spPr bwMode="invGray">
            <a:xfrm flipV="1">
              <a:off x="-36" y="4249"/>
              <a:ext cx="6305" cy="11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018 w 21600"/>
                <a:gd name="T13" fmla="*/ 2103 h 21600"/>
                <a:gd name="T14" fmla="*/ 19582 w 21600"/>
                <a:gd name="T15" fmla="*/ 1949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434" y="21600"/>
                  </a:lnTo>
                  <a:lnTo>
                    <a:pt x="21166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000254"/>
                </a:gs>
                <a:gs pos="100000">
                  <a:srgbClr val="CCEC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04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7388" y="2286000"/>
            <a:ext cx="777081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1438"/>
            <a:ext cx="6400800" cy="56515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7388" y="6251575"/>
            <a:ext cx="1905000" cy="45243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7188" cy="45243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1575"/>
            <a:ext cx="1905000" cy="45243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08D27FAB-A6B3-4697-B436-EBF96C101D9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29344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С-Петербург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784DABF-0184-4D13-B3FE-120A51AA36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565747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С-Петербург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6BA1EC-7D1B-48A6-A515-52247B7DD27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395514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6688" y="608013"/>
            <a:ext cx="1941512" cy="35401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7388" y="608013"/>
            <a:ext cx="5676900" cy="3540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С-Петербург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7FD8453-7940-40AA-8C3C-BA4BB749ED6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337536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8013"/>
            <a:ext cx="69342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7388" y="1976438"/>
            <a:ext cx="7770812" cy="10096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87388" y="3138488"/>
            <a:ext cx="7770812" cy="10096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С-Петербург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ABA9DD-6B2D-421A-A065-1BC038F1F6F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806793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8013"/>
            <a:ext cx="69342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7388" y="1976438"/>
            <a:ext cx="7770812" cy="10096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7388" y="3138488"/>
            <a:ext cx="7770812" cy="10096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С-Петербург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A9CDDF-4F06-44D8-83F6-3C1829BC298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529952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С-Петербург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AFD6FC5-1649-490D-B0A7-46C25A51CE0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14316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С-Петербург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B86334-857D-4111-871B-4C72BAC6D4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21480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7388" y="1976438"/>
            <a:ext cx="3808412" cy="2171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76438"/>
            <a:ext cx="3810000" cy="2171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С-Петербург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968E34F-002B-4A73-A793-7EF02A0F97B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060481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С-Петербург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8368F7B-F0B1-49CA-A724-CBC9E384292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779795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С-Петербург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788EA63-256E-4742-AEB1-C66217296F9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184629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С-Петербург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78D100D-DA8B-4B1E-9E46-B61E2E46966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983297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С-Петербург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418E8E-B14A-4DCF-8965-9FB7F9C27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287152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С-Петербург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D08660-566F-4E9C-BBE7-302C6D375C5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20097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608013"/>
            <a:ext cx="6934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2" tIns="45711" rIns="91422" bIns="4571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7388" y="1976438"/>
            <a:ext cx="7770812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28600" y="6405563"/>
            <a:ext cx="1600200" cy="45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>
                <a:solidFill>
                  <a:srgbClr val="000066"/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542213" y="6405563"/>
            <a:ext cx="1601787" cy="45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66"/>
                </a:solidFill>
                <a:cs typeface="+mn-cs"/>
              </a:defRPr>
            </a:lvl1pPr>
          </a:lstStyle>
          <a:p>
            <a:pPr>
              <a:defRPr/>
            </a:pPr>
            <a:r>
              <a:rPr lang="ru-RU"/>
              <a:t>С-Петербург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82000" y="228600"/>
            <a:ext cx="5334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000066"/>
                </a:solidFill>
              </a:defRPr>
            </a:lvl1pPr>
          </a:lstStyle>
          <a:p>
            <a:fld id="{BCA64EC4-DE23-4992-AFD1-964B8EE31FE7}" type="slidenum">
              <a:rPr lang="ru-RU" altLang="ru-RU"/>
              <a:pPr/>
              <a:t>‹#›</a:t>
            </a:fld>
            <a:endParaRPr lang="ru-RU" altLang="ru-RU"/>
          </a:p>
        </p:txBody>
      </p:sp>
      <p:grpSp>
        <p:nvGrpSpPr>
          <p:cNvPr id="1031" name="Group 13"/>
          <p:cNvGrpSpPr>
            <a:grpSpLocks/>
          </p:cNvGrpSpPr>
          <p:nvPr userDrawn="1"/>
        </p:nvGrpSpPr>
        <p:grpSpPr bwMode="auto">
          <a:xfrm>
            <a:off x="-39688" y="0"/>
            <a:ext cx="9183688" cy="6929438"/>
            <a:chOff x="-36" y="-6"/>
            <a:chExt cx="6313" cy="4368"/>
          </a:xfrm>
        </p:grpSpPr>
        <p:sp>
          <p:nvSpPr>
            <p:cNvPr id="1032" name="Rectangle 14"/>
            <p:cNvSpPr>
              <a:spLocks noChangeArrowheads="1"/>
            </p:cNvSpPr>
            <p:nvPr userDrawn="1"/>
          </p:nvSpPr>
          <p:spPr bwMode="invGray">
            <a:xfrm>
              <a:off x="6154" y="2"/>
              <a:ext cx="123" cy="4356"/>
            </a:xfrm>
            <a:prstGeom prst="rect">
              <a:avLst/>
            </a:prstGeom>
            <a:gradFill rotWithShape="0">
              <a:gsLst>
                <a:gs pos="0">
                  <a:srgbClr val="000254"/>
                </a:gs>
                <a:gs pos="100000">
                  <a:srgbClr val="CCECFF"/>
                </a:gs>
              </a:gsLst>
              <a:lin ang="0" scaled="1"/>
            </a:gradFill>
            <a:ln>
              <a:noFill/>
            </a:ln>
            <a:extLst/>
          </p:spPr>
          <p:txBody>
            <a:bodyPr wrap="none" anchor="ctr"/>
            <a:lstStyle>
              <a:lvl1pPr eaLnBrk="0" hangingPunct="0">
                <a:defRPr sz="1200">
                  <a:solidFill>
                    <a:srgbClr val="333399"/>
                  </a:solidFill>
                  <a:latin typeface="Times New Roman" pitchFamily="18" charset="0"/>
                  <a:cs typeface="Arial" charset="0"/>
                </a:defRPr>
              </a:lvl1pPr>
              <a:lvl2pPr marL="742950" indent="-285750" eaLnBrk="0" hangingPunct="0">
                <a:defRPr sz="1200">
                  <a:solidFill>
                    <a:srgbClr val="333399"/>
                  </a:solidFill>
                  <a:latin typeface="Times New Roman" pitchFamily="18" charset="0"/>
                  <a:cs typeface="Arial" charset="0"/>
                </a:defRPr>
              </a:lvl2pPr>
              <a:lvl3pPr marL="1143000" indent="-228600" eaLnBrk="0" hangingPunct="0">
                <a:defRPr sz="1200">
                  <a:solidFill>
                    <a:srgbClr val="333399"/>
                  </a:solidFill>
                  <a:latin typeface="Times New Roman" pitchFamily="18" charset="0"/>
                  <a:cs typeface="Arial" charset="0"/>
                </a:defRPr>
              </a:lvl3pPr>
              <a:lvl4pPr marL="1600200" indent="-228600" eaLnBrk="0" hangingPunct="0">
                <a:defRPr sz="1200">
                  <a:solidFill>
                    <a:srgbClr val="333399"/>
                  </a:solidFill>
                  <a:latin typeface="Times New Roman" pitchFamily="18" charset="0"/>
                  <a:cs typeface="Arial" charset="0"/>
                </a:defRPr>
              </a:lvl4pPr>
              <a:lvl5pPr marL="2057400" indent="-228600" eaLnBrk="0" hangingPunct="0">
                <a:defRPr sz="1200">
                  <a:solidFill>
                    <a:srgbClr val="333399"/>
                  </a:solidFill>
                  <a:latin typeface="Times New Roman" pitchFamily="18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333399"/>
                  </a:solidFill>
                  <a:latin typeface="Times New Roman" pitchFamily="18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333399"/>
                  </a:solidFill>
                  <a:latin typeface="Times New Roman" pitchFamily="18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333399"/>
                  </a:solidFill>
                  <a:latin typeface="Times New Roman" pitchFamily="18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333399"/>
                  </a:solidFill>
                  <a:latin typeface="Times New Roman" pitchFamily="18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mtClean="0"/>
            </a:p>
          </p:txBody>
        </p:sp>
        <p:sp>
          <p:nvSpPr>
            <p:cNvPr id="1033" name="Rectangle 15"/>
            <p:cNvSpPr>
              <a:spLocks noChangeArrowheads="1"/>
            </p:cNvSpPr>
            <p:nvPr userDrawn="1"/>
          </p:nvSpPr>
          <p:spPr bwMode="invGray">
            <a:xfrm>
              <a:off x="-22" y="-6"/>
              <a:ext cx="123" cy="4368"/>
            </a:xfrm>
            <a:prstGeom prst="rect">
              <a:avLst/>
            </a:prstGeom>
            <a:gradFill rotWithShape="0">
              <a:gsLst>
                <a:gs pos="0">
                  <a:srgbClr val="CCECFF"/>
                </a:gs>
                <a:gs pos="100000">
                  <a:srgbClr val="000254"/>
                </a:gs>
              </a:gsLst>
              <a:lin ang="0" scaled="1"/>
            </a:gradFill>
            <a:ln>
              <a:noFill/>
            </a:ln>
            <a:extLst/>
          </p:spPr>
          <p:txBody>
            <a:bodyPr wrap="none" anchor="ctr"/>
            <a:lstStyle>
              <a:lvl1pPr eaLnBrk="0" hangingPunct="0">
                <a:defRPr sz="1200">
                  <a:solidFill>
                    <a:srgbClr val="333399"/>
                  </a:solidFill>
                  <a:latin typeface="Times New Roman" pitchFamily="18" charset="0"/>
                  <a:cs typeface="Arial" charset="0"/>
                </a:defRPr>
              </a:lvl1pPr>
              <a:lvl2pPr marL="742950" indent="-285750" eaLnBrk="0" hangingPunct="0">
                <a:defRPr sz="1200">
                  <a:solidFill>
                    <a:srgbClr val="333399"/>
                  </a:solidFill>
                  <a:latin typeface="Times New Roman" pitchFamily="18" charset="0"/>
                  <a:cs typeface="Arial" charset="0"/>
                </a:defRPr>
              </a:lvl2pPr>
              <a:lvl3pPr marL="1143000" indent="-228600" eaLnBrk="0" hangingPunct="0">
                <a:defRPr sz="1200">
                  <a:solidFill>
                    <a:srgbClr val="333399"/>
                  </a:solidFill>
                  <a:latin typeface="Times New Roman" pitchFamily="18" charset="0"/>
                  <a:cs typeface="Arial" charset="0"/>
                </a:defRPr>
              </a:lvl3pPr>
              <a:lvl4pPr marL="1600200" indent="-228600" eaLnBrk="0" hangingPunct="0">
                <a:defRPr sz="1200">
                  <a:solidFill>
                    <a:srgbClr val="333399"/>
                  </a:solidFill>
                  <a:latin typeface="Times New Roman" pitchFamily="18" charset="0"/>
                  <a:cs typeface="Arial" charset="0"/>
                </a:defRPr>
              </a:lvl4pPr>
              <a:lvl5pPr marL="2057400" indent="-228600" eaLnBrk="0" hangingPunct="0">
                <a:defRPr sz="1200">
                  <a:solidFill>
                    <a:srgbClr val="333399"/>
                  </a:solidFill>
                  <a:latin typeface="Times New Roman" pitchFamily="18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333399"/>
                  </a:solidFill>
                  <a:latin typeface="Times New Roman" pitchFamily="18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333399"/>
                  </a:solidFill>
                  <a:latin typeface="Times New Roman" pitchFamily="18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333399"/>
                  </a:solidFill>
                  <a:latin typeface="Times New Roman" pitchFamily="18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333399"/>
                  </a:solidFill>
                  <a:latin typeface="Times New Roman" pitchFamily="18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mtClean="0"/>
            </a:p>
          </p:txBody>
        </p:sp>
        <p:sp>
          <p:nvSpPr>
            <p:cNvPr id="1034" name="AutoShape 16"/>
            <p:cNvSpPr>
              <a:spLocks noChangeArrowheads="1"/>
            </p:cNvSpPr>
            <p:nvPr userDrawn="1"/>
          </p:nvSpPr>
          <p:spPr bwMode="invGray">
            <a:xfrm rot="10800000" flipH="1" flipV="1">
              <a:off x="-22" y="-6"/>
              <a:ext cx="6299" cy="11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1985 w 21600"/>
                <a:gd name="T13" fmla="*/ 1912 h 21600"/>
                <a:gd name="T14" fmla="*/ 19615 w 21600"/>
                <a:gd name="T15" fmla="*/ 1968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372" y="21600"/>
                  </a:lnTo>
                  <a:lnTo>
                    <a:pt x="21228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CCECFF"/>
                </a:gs>
                <a:gs pos="100000">
                  <a:srgbClr val="000254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5" name="AutoShape 17"/>
            <p:cNvSpPr>
              <a:spLocks noChangeArrowheads="1"/>
            </p:cNvSpPr>
            <p:nvPr userDrawn="1"/>
          </p:nvSpPr>
          <p:spPr bwMode="invGray">
            <a:xfrm flipV="1">
              <a:off x="-36" y="4249"/>
              <a:ext cx="6305" cy="11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018 w 21600"/>
                <a:gd name="T13" fmla="*/ 2103 h 21600"/>
                <a:gd name="T14" fmla="*/ 19582 w 21600"/>
                <a:gd name="T15" fmla="*/ 1949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434" y="21600"/>
                  </a:lnTo>
                  <a:lnTo>
                    <a:pt x="21166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000254"/>
                </a:gs>
                <a:gs pos="100000">
                  <a:srgbClr val="CCEC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51" r:id="rId1"/>
    <p:sldLayoutId id="2147484338" r:id="rId2"/>
    <p:sldLayoutId id="2147484339" r:id="rId3"/>
    <p:sldLayoutId id="2147484340" r:id="rId4"/>
    <p:sldLayoutId id="2147484341" r:id="rId5"/>
    <p:sldLayoutId id="2147484342" r:id="rId6"/>
    <p:sldLayoutId id="2147484343" r:id="rId7"/>
    <p:sldLayoutId id="2147484344" r:id="rId8"/>
    <p:sldLayoutId id="2147484345" r:id="rId9"/>
    <p:sldLayoutId id="2147484346" r:id="rId10"/>
    <p:sldLayoutId id="2147484347" r:id="rId11"/>
    <p:sldLayoutId id="2147484348" r:id="rId12"/>
    <p:sldLayoutId id="2147484349" r:id="rId13"/>
    <p:sldLayoutId id="2147484350" r:id="rId14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500">
          <a:solidFill>
            <a:srgbClr val="24249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500">
          <a:solidFill>
            <a:srgbClr val="24249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500">
          <a:solidFill>
            <a:srgbClr val="24249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500">
          <a:solidFill>
            <a:srgbClr val="24249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500">
          <a:solidFill>
            <a:srgbClr val="24249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500">
          <a:solidFill>
            <a:srgbClr val="24249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500">
          <a:solidFill>
            <a:srgbClr val="24249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500">
          <a:solidFill>
            <a:srgbClr val="24249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500">
          <a:solidFill>
            <a:srgbClr val="24249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100">
          <a:solidFill>
            <a:srgbClr val="242492"/>
          </a:solidFill>
          <a:latin typeface="+mn-lt"/>
          <a:ea typeface="+mn-ea"/>
          <a:cs typeface="+mn-cs"/>
        </a:defRPr>
      </a:lvl1pPr>
      <a:lvl2pPr marL="744538" indent="-287338" algn="l" rtl="0" eaLnBrk="0" fontAlgn="base" hangingPunct="0">
        <a:spcBef>
          <a:spcPct val="20000"/>
        </a:spcBef>
        <a:spcAft>
          <a:spcPct val="0"/>
        </a:spcAft>
        <a:buChar char="–"/>
        <a:defRPr sz="2700">
          <a:solidFill>
            <a:srgbClr val="242492"/>
          </a:solidFill>
          <a:latin typeface="+mn-lt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Char char="•"/>
        <a:defRPr sz="2300">
          <a:solidFill>
            <a:srgbClr val="242492"/>
          </a:solidFill>
          <a:latin typeface="+mn-lt"/>
        </a:defRPr>
      </a:lvl3pPr>
      <a:lvl4pPr marL="1598613" indent="-228600" algn="l" rtl="0" eaLnBrk="0" fontAlgn="base" hangingPunct="0">
        <a:spcBef>
          <a:spcPct val="20000"/>
        </a:spcBef>
        <a:spcAft>
          <a:spcPct val="0"/>
        </a:spcAft>
        <a:buChar char="–"/>
        <a:defRPr sz="1900">
          <a:solidFill>
            <a:srgbClr val="242492"/>
          </a:solidFill>
          <a:latin typeface="+mn-lt"/>
        </a:defRPr>
      </a:lvl4pPr>
      <a:lvl5pPr marL="2055813" indent="-228600" algn="l" rtl="0" eaLnBrk="0" fontAlgn="base" hangingPunct="0">
        <a:spcBef>
          <a:spcPct val="20000"/>
        </a:spcBef>
        <a:spcAft>
          <a:spcPct val="0"/>
        </a:spcAft>
        <a:buChar char="»"/>
        <a:defRPr sz="1900">
          <a:solidFill>
            <a:srgbClr val="242492"/>
          </a:solidFill>
          <a:latin typeface="+mn-lt"/>
        </a:defRPr>
      </a:lvl5pPr>
      <a:lvl6pPr marL="2513013" indent="-228600" algn="l" rtl="0" fontAlgn="base">
        <a:spcBef>
          <a:spcPct val="20000"/>
        </a:spcBef>
        <a:spcAft>
          <a:spcPct val="0"/>
        </a:spcAft>
        <a:buChar char="»"/>
        <a:defRPr sz="1900">
          <a:solidFill>
            <a:srgbClr val="242492"/>
          </a:solidFill>
          <a:latin typeface="+mn-lt"/>
        </a:defRPr>
      </a:lvl6pPr>
      <a:lvl7pPr marL="2970213" indent="-228600" algn="l" rtl="0" fontAlgn="base">
        <a:spcBef>
          <a:spcPct val="20000"/>
        </a:spcBef>
        <a:spcAft>
          <a:spcPct val="0"/>
        </a:spcAft>
        <a:buChar char="»"/>
        <a:defRPr sz="1900">
          <a:solidFill>
            <a:srgbClr val="242492"/>
          </a:solidFill>
          <a:latin typeface="+mn-lt"/>
        </a:defRPr>
      </a:lvl7pPr>
      <a:lvl8pPr marL="3427413" indent="-228600" algn="l" rtl="0" fontAlgn="base">
        <a:spcBef>
          <a:spcPct val="20000"/>
        </a:spcBef>
        <a:spcAft>
          <a:spcPct val="0"/>
        </a:spcAft>
        <a:buChar char="»"/>
        <a:defRPr sz="1900">
          <a:solidFill>
            <a:srgbClr val="242492"/>
          </a:solidFill>
          <a:latin typeface="+mn-lt"/>
        </a:defRPr>
      </a:lvl8pPr>
      <a:lvl9pPr marL="3884613" indent="-228600" algn="l" rtl="0" fontAlgn="base">
        <a:spcBef>
          <a:spcPct val="20000"/>
        </a:spcBef>
        <a:spcAft>
          <a:spcPct val="0"/>
        </a:spcAft>
        <a:buChar char="»"/>
        <a:defRPr sz="1900">
          <a:solidFill>
            <a:srgbClr val="24249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5.emf"/><Relationship Id="rId4" Type="http://schemas.openxmlformats.org/officeDocument/2006/relationships/oleObject" Target="../embeddings/_____Microsoft_Excel_97-20032.xls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oleObject" Target="../embeddings/_____Microsoft_Excel_97-20031.xls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invGray">
          <a:xfrm>
            <a:off x="323850" y="404813"/>
            <a:ext cx="8496300" cy="590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72000" rIns="0" bIns="72000"/>
          <a:lstStyle>
            <a:lvl1pPr>
              <a:spcBef>
                <a:spcPct val="20000"/>
              </a:spcBef>
              <a:buChar char="•"/>
              <a:defRPr sz="3100">
                <a:solidFill>
                  <a:srgbClr val="242492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700">
                <a:solidFill>
                  <a:srgbClr val="242492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242492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900">
                <a:solidFill>
                  <a:srgbClr val="242492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800" b="1">
              <a:solidFill>
                <a:srgbClr val="333399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b="1">
              <a:solidFill>
                <a:srgbClr val="333399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solidFill>
                  <a:srgbClr val="333399"/>
                </a:solidFill>
              </a:rPr>
              <a:t>      </a:t>
            </a:r>
            <a:endParaRPr lang="en-US" altLang="ru-RU" sz="1800" b="1">
              <a:solidFill>
                <a:srgbClr val="333399"/>
              </a:solidFill>
              <a:cs typeface="Times New Roman" pitchFamily="18" charset="0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4213" y="2205038"/>
            <a:ext cx="7770812" cy="1143000"/>
          </a:xfrm>
        </p:spPr>
        <p:txBody>
          <a:bodyPr/>
          <a:lstStyle/>
          <a:p>
            <a:pPr eaLnBrk="1" hangingPunct="1"/>
            <a:r>
              <a:rPr lang="ru-RU" altLang="ru-RU" sz="3600" dirty="0" smtClean="0">
                <a:latin typeface="Arial Black" pitchFamily="34" charset="0"/>
              </a:rPr>
              <a:t/>
            </a:r>
            <a:br>
              <a:rPr lang="ru-RU" altLang="ru-RU" sz="3600" dirty="0" smtClean="0">
                <a:latin typeface="Arial Black" pitchFamily="34" charset="0"/>
              </a:rPr>
            </a:br>
            <a:r>
              <a:rPr lang="ru-RU" altLang="ru-RU" sz="3600" dirty="0" smtClean="0">
                <a:latin typeface="Arial Black" pitchFamily="34" charset="0"/>
              </a:rPr>
              <a:t>Отчетное собрание</a:t>
            </a:r>
            <a:br>
              <a:rPr lang="ru-RU" altLang="ru-RU" sz="3600" dirty="0" smtClean="0">
                <a:latin typeface="Arial Black" pitchFamily="34" charset="0"/>
              </a:rPr>
            </a:br>
            <a:r>
              <a:rPr lang="ru-RU" altLang="ru-RU" sz="3600" dirty="0" smtClean="0">
                <a:latin typeface="Arial Black" pitchFamily="34" charset="0"/>
              </a:rPr>
              <a:t>АЛРС Санкт-Петербурга</a:t>
            </a:r>
            <a:br>
              <a:rPr lang="ru-RU" altLang="ru-RU" sz="3600" dirty="0" smtClean="0">
                <a:latin typeface="Arial Black" pitchFamily="34" charset="0"/>
              </a:rPr>
            </a:br>
            <a:r>
              <a:rPr lang="ru-RU" altLang="ru-RU" sz="3600" dirty="0" smtClean="0">
                <a:latin typeface="Arial Black" pitchFamily="34" charset="0"/>
              </a:rPr>
              <a:t>и Ленинградской области </a:t>
            </a:r>
            <a:br>
              <a:rPr lang="ru-RU" altLang="ru-RU" sz="3600" dirty="0" smtClean="0">
                <a:latin typeface="Arial Black" pitchFamily="34" charset="0"/>
              </a:rPr>
            </a:br>
            <a:r>
              <a:rPr lang="ru-RU" altLang="ru-RU" sz="3600" dirty="0" smtClean="0">
                <a:latin typeface="Arial Black" pitchFamily="34" charset="0"/>
              </a:rPr>
              <a:t>(СПб РО СРР и РО СРР по ЛО)</a:t>
            </a:r>
            <a:br>
              <a:rPr lang="ru-RU" altLang="ru-RU" sz="3600" dirty="0" smtClean="0">
                <a:latin typeface="Arial Black" pitchFamily="34" charset="0"/>
              </a:rPr>
            </a:br>
            <a:r>
              <a:rPr lang="ru-RU" altLang="ru-RU" sz="3600" dirty="0" smtClean="0">
                <a:latin typeface="Arial Black" pitchFamily="34" charset="0"/>
              </a:rPr>
              <a:t>08.12. 2018 год</a:t>
            </a:r>
          </a:p>
        </p:txBody>
      </p:sp>
      <p:pic>
        <p:nvPicPr>
          <p:cNvPr id="8196" name="Picture 5" descr="Эмблема АЛРС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333375"/>
            <a:ext cx="1173162" cy="118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100">
                <a:solidFill>
                  <a:srgbClr val="242492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700">
                <a:solidFill>
                  <a:srgbClr val="242492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242492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900">
                <a:solidFill>
                  <a:srgbClr val="242492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27A689C-4F41-4E9C-A063-5744D7E40132}" type="slidenum">
              <a:rPr lang="ru-RU" altLang="ru-RU" sz="1400">
                <a:solidFill>
                  <a:srgbClr val="000066"/>
                </a:solidFill>
              </a:rPr>
              <a:pPr>
                <a:spcBef>
                  <a:spcPct val="0"/>
                </a:spcBef>
                <a:buFontTx/>
                <a:buNone/>
              </a:pPr>
              <a:t>10</a:t>
            </a:fld>
            <a:endParaRPr lang="ru-RU" altLang="ru-RU" sz="1400">
              <a:solidFill>
                <a:srgbClr val="000066"/>
              </a:solidFill>
            </a:endParaRPr>
          </a:p>
        </p:txBody>
      </p:sp>
      <p:sp>
        <p:nvSpPr>
          <p:cNvPr id="16387" name="Rectangle 2"/>
          <p:cNvSpPr>
            <a:spLocks noChangeArrowheads="1"/>
          </p:cNvSpPr>
          <p:nvPr/>
        </p:nvSpPr>
        <p:spPr bwMode="invGray">
          <a:xfrm>
            <a:off x="323850" y="404813"/>
            <a:ext cx="8496300" cy="590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72000" rIns="0" bIns="72000"/>
          <a:lstStyle>
            <a:lvl1pPr>
              <a:spcBef>
                <a:spcPct val="20000"/>
              </a:spcBef>
              <a:buChar char="•"/>
              <a:defRPr sz="3100">
                <a:solidFill>
                  <a:srgbClr val="242492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700">
                <a:solidFill>
                  <a:srgbClr val="242492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242492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900">
                <a:solidFill>
                  <a:srgbClr val="242492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800" b="1">
              <a:solidFill>
                <a:srgbClr val="333399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b="1">
              <a:solidFill>
                <a:srgbClr val="333399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solidFill>
                  <a:srgbClr val="333399"/>
                </a:solidFill>
              </a:rPr>
              <a:t>      </a:t>
            </a:r>
            <a:endParaRPr lang="en-US" altLang="ru-RU" sz="1800" b="1">
              <a:solidFill>
                <a:srgbClr val="333399"/>
              </a:solidFill>
              <a:cs typeface="Times New Roman" pitchFamily="18" charset="0"/>
            </a:endParaRPr>
          </a:p>
        </p:txBody>
      </p:sp>
      <p:sp>
        <p:nvSpPr>
          <p:cNvPr id="16388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100" smtClean="0">
                <a:latin typeface="Arial Rounded MT Bold" pitchFamily="34" charset="0"/>
              </a:rPr>
              <a:t>Сдали экзамены по категориям:</a:t>
            </a:r>
          </a:p>
        </p:txBody>
      </p:sp>
      <p:sp>
        <p:nvSpPr>
          <p:cNvPr id="16389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8313" y="5949950"/>
            <a:ext cx="8207375" cy="519113"/>
          </a:xfrm>
        </p:spPr>
        <p:txBody>
          <a:bodyPr/>
          <a:lstStyle/>
          <a:p>
            <a:pPr eaLnBrk="1" hangingPunct="1"/>
            <a:r>
              <a:rPr lang="ru-RU" altLang="ru-RU" sz="2800" smtClean="0">
                <a:latin typeface="Arial Rounded MT Bold" pitchFamily="34" charset="0"/>
              </a:rPr>
              <a:t>Председатель ККС:         Алексей     (</a:t>
            </a:r>
            <a:r>
              <a:rPr lang="en-US" altLang="ru-RU" sz="2800" smtClean="0">
                <a:latin typeface="Arial Rounded MT Bold" pitchFamily="34" charset="0"/>
              </a:rPr>
              <a:t>UA1ASA</a:t>
            </a:r>
            <a:r>
              <a:rPr lang="ru-RU" altLang="ru-RU" sz="2800" smtClean="0">
                <a:latin typeface="Arial Rounded MT Bold" pitchFamily="34" charset="0"/>
              </a:rPr>
              <a:t>)</a:t>
            </a:r>
          </a:p>
        </p:txBody>
      </p:sp>
      <p:graphicFrame>
        <p:nvGraphicFramePr>
          <p:cNvPr id="16390" name="Object 4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022675466"/>
              </p:ext>
            </p:extLst>
          </p:nvPr>
        </p:nvGraphicFramePr>
        <p:xfrm>
          <a:off x="671513" y="2286000"/>
          <a:ext cx="7799387" cy="3282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38" name="Лист" r:id="rId4" imgW="8191511" imgH="3448170" progId="Excel.Sheet.8">
                  <p:embed/>
                </p:oleObj>
              </mc:Choice>
              <mc:Fallback>
                <p:oleObj name="Лист" r:id="rId4" imgW="8191511" imgH="3448170" progId="Excel.Sheet.8">
                  <p:embed/>
                  <p:pic>
                    <p:nvPicPr>
                      <p:cNvPr id="0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1513" y="2286000"/>
                        <a:ext cx="7799387" cy="3282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Номер слайда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100">
                <a:solidFill>
                  <a:srgbClr val="242492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700">
                <a:solidFill>
                  <a:srgbClr val="242492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242492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900">
                <a:solidFill>
                  <a:srgbClr val="242492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D0AFA21-097A-4B8A-83A0-F0A6977423F6}" type="slidenum">
              <a:rPr lang="ru-RU" altLang="ru-RU" sz="1400">
                <a:solidFill>
                  <a:srgbClr val="000066"/>
                </a:solidFill>
              </a:rPr>
              <a:pPr>
                <a:spcBef>
                  <a:spcPct val="0"/>
                </a:spcBef>
                <a:buFontTx/>
                <a:buNone/>
              </a:pPr>
              <a:t>11</a:t>
            </a:fld>
            <a:endParaRPr lang="ru-RU" altLang="ru-RU" sz="1400">
              <a:solidFill>
                <a:srgbClr val="000066"/>
              </a:solidFill>
            </a:endParaRPr>
          </a:p>
        </p:txBody>
      </p:sp>
      <p:sp>
        <p:nvSpPr>
          <p:cNvPr id="17411" name="Rectangle 2"/>
          <p:cNvSpPr>
            <a:spLocks noChangeArrowheads="1"/>
          </p:cNvSpPr>
          <p:nvPr/>
        </p:nvSpPr>
        <p:spPr bwMode="invGray">
          <a:xfrm>
            <a:off x="323850" y="404813"/>
            <a:ext cx="8496300" cy="590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72000" rIns="0" bIns="72000"/>
          <a:lstStyle>
            <a:lvl1pPr>
              <a:spcBef>
                <a:spcPct val="20000"/>
              </a:spcBef>
              <a:buChar char="•"/>
              <a:defRPr sz="3100">
                <a:solidFill>
                  <a:srgbClr val="242492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700">
                <a:solidFill>
                  <a:srgbClr val="242492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242492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900">
                <a:solidFill>
                  <a:srgbClr val="242492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800" b="1">
              <a:solidFill>
                <a:srgbClr val="333399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b="1">
              <a:solidFill>
                <a:srgbClr val="333399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solidFill>
                  <a:srgbClr val="333399"/>
                </a:solidFill>
              </a:rPr>
              <a:t>      </a:t>
            </a:r>
            <a:endParaRPr lang="en-US" altLang="ru-RU" sz="1800" b="1">
              <a:solidFill>
                <a:srgbClr val="333399"/>
              </a:solidFill>
              <a:cs typeface="Times New Roman" pitchFamily="18" charset="0"/>
            </a:endParaRPr>
          </a:p>
        </p:txBody>
      </p:sp>
      <p:sp>
        <p:nvSpPr>
          <p:cNvPr id="17412" name="Rectangle 3"/>
          <p:cNvSpPr>
            <a:spLocks noGrp="1" noChangeArrowheads="1"/>
          </p:cNvSpPr>
          <p:nvPr>
            <p:ph type="title"/>
          </p:nvPr>
        </p:nvSpPr>
        <p:spPr>
          <a:xfrm>
            <a:off x="1143000" y="608013"/>
            <a:ext cx="6934200" cy="876300"/>
          </a:xfrm>
        </p:spPr>
        <p:txBody>
          <a:bodyPr/>
          <a:lstStyle/>
          <a:p>
            <a:pPr eaLnBrk="1" hangingPunct="1"/>
            <a:r>
              <a:rPr lang="ru-RU" altLang="ru-RU" sz="3200" b="1" dirty="0" smtClean="0"/>
              <a:t>Данные по работе </a:t>
            </a:r>
            <a:r>
              <a:rPr lang="en-US" altLang="ru-RU" sz="3200" b="1" dirty="0" smtClean="0"/>
              <a:t>QSL</a:t>
            </a:r>
            <a:r>
              <a:rPr lang="ru-RU" altLang="ru-RU" sz="3200" b="1" dirty="0" smtClean="0"/>
              <a:t>-бюро АЛРС  в 2018 году.</a:t>
            </a:r>
            <a:r>
              <a:rPr lang="ru-RU" altLang="ru-RU" sz="3200" dirty="0" smtClean="0"/>
              <a:t/>
            </a:r>
            <a:br>
              <a:rPr lang="ru-RU" altLang="ru-RU" sz="3200" dirty="0" smtClean="0"/>
            </a:br>
            <a:endParaRPr lang="ru-RU" altLang="ru-RU" sz="3200" dirty="0" smtClean="0">
              <a:latin typeface="Arial Black" pitchFamily="34" charset="0"/>
            </a:endParaRPr>
          </a:p>
        </p:txBody>
      </p:sp>
      <p:sp>
        <p:nvSpPr>
          <p:cNvPr id="13317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23850" y="1628775"/>
            <a:ext cx="8208590" cy="5392227"/>
          </a:xfrm>
        </p:spPr>
        <p:txBody>
          <a:bodyPr/>
          <a:lstStyle/>
          <a:p>
            <a:pPr>
              <a:buFontTx/>
              <a:buNone/>
              <a:defRPr/>
            </a:pPr>
            <a:r>
              <a:rPr lang="ru-RU" altLang="ru-RU" sz="2800" b="1" dirty="0" smtClean="0"/>
              <a:t> </a:t>
            </a:r>
            <a:endParaRPr lang="ru-RU" altLang="ru-RU" sz="2000" dirty="0" smtClean="0"/>
          </a:p>
          <a:p>
            <a:r>
              <a:rPr lang="ru-RU" sz="2000" b="1" dirty="0"/>
              <a:t>Всего получено почты из </a:t>
            </a:r>
            <a:r>
              <a:rPr lang="en-US" sz="2000" b="1" dirty="0"/>
              <a:t>QSL</a:t>
            </a:r>
            <a:r>
              <a:rPr lang="ru-RU" sz="2000" b="1" dirty="0"/>
              <a:t>-бюро СРР - 201 килограмм (219,5  - 2012 г., 183 - 2013 г., 208 - 2014 г., 195 - 2015 г., 186 - 2016 г., 192 – 2017 г.). </a:t>
            </a:r>
            <a:endParaRPr lang="ru-RU" sz="2000" dirty="0"/>
          </a:p>
          <a:p>
            <a:pPr marL="0" indent="0">
              <a:buNone/>
            </a:pPr>
            <a:r>
              <a:rPr lang="ru-RU" sz="2000" b="1" dirty="0"/>
              <a:t> </a:t>
            </a:r>
            <a:endParaRPr lang="ru-RU" sz="2000" dirty="0"/>
          </a:p>
          <a:p>
            <a:r>
              <a:rPr lang="ru-RU" sz="2000" b="1" dirty="0"/>
              <a:t>Всего отправлено в дальнее зарубежье 113,3 килограмма почты (198 - 2012, 159,65 - 2013, 188,2 – 2014, 156,55 – 2015, 144,7 – 2016, 85,2 - 2017).</a:t>
            </a:r>
            <a:endParaRPr lang="ru-RU" sz="2000" dirty="0"/>
          </a:p>
          <a:p>
            <a:endParaRPr lang="ru-RU" sz="2000" dirty="0"/>
          </a:p>
          <a:p>
            <a:r>
              <a:rPr lang="ru-RU" sz="2000" b="1" dirty="0"/>
              <a:t>Из них, непосредственно из Санкт-Петербурга, - 110,1 кг. (176 - 2012, 134,5 - 2013, 156 - 2014, 137,25 – 2015, 124,9 – 2016, 69 - 2017) и  через </a:t>
            </a:r>
            <a:r>
              <a:rPr lang="en-US" sz="2000" b="1" dirty="0"/>
              <a:t>QSL</a:t>
            </a:r>
            <a:r>
              <a:rPr lang="ru-RU" sz="2000" b="1" dirty="0"/>
              <a:t>-бюро СРР - 3,2 кг. (22 - 2012, 25,15 - 2013, 32 – 2014, 19,3  - 2015, 19,8 - 2016, 16,2 - 2017)</a:t>
            </a:r>
            <a:endParaRPr lang="ru-RU" sz="2000" dirty="0"/>
          </a:p>
          <a:p>
            <a:pPr eaLnBrk="1" hangingPunct="1">
              <a:buFontTx/>
              <a:buNone/>
              <a:defRPr/>
            </a:pPr>
            <a:endParaRPr lang="ru-RU" altLang="ru-RU" sz="1600" dirty="0" smtClean="0">
              <a:latin typeface="Arial Rounded MT Bold" pitchFamily="34" charset="0"/>
            </a:endParaRPr>
          </a:p>
          <a:p>
            <a:pPr eaLnBrk="1" hangingPunct="1">
              <a:defRPr/>
            </a:pPr>
            <a:endParaRPr lang="ru-RU" altLang="ru-RU" dirty="0" smtClean="0">
              <a:latin typeface="Arial Rounded MT Bold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100">
                <a:solidFill>
                  <a:srgbClr val="242492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700">
                <a:solidFill>
                  <a:srgbClr val="242492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242492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900">
                <a:solidFill>
                  <a:srgbClr val="242492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23CFCD5-33FF-4BA6-8D6C-BB19F1E6D082}" type="slidenum">
              <a:rPr lang="ru-RU" altLang="ru-RU" sz="1400">
                <a:solidFill>
                  <a:srgbClr val="000066"/>
                </a:solidFill>
              </a:rPr>
              <a:pPr>
                <a:spcBef>
                  <a:spcPct val="0"/>
                </a:spcBef>
                <a:buFontTx/>
                <a:buNone/>
              </a:pPr>
              <a:t>12</a:t>
            </a:fld>
            <a:endParaRPr lang="ru-RU" altLang="ru-RU" sz="1400">
              <a:solidFill>
                <a:srgbClr val="000066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818" y="479365"/>
            <a:ext cx="8064896" cy="8156079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r>
              <a:rPr lang="ru-RU" sz="2000" b="1" dirty="0"/>
              <a:t> </a:t>
            </a:r>
            <a:r>
              <a:rPr lang="ru-RU" sz="1800" b="1" dirty="0" smtClean="0"/>
              <a:t>По </a:t>
            </a:r>
            <a:r>
              <a:rPr lang="ru-RU" sz="1800" b="1" dirty="0"/>
              <a:t>странам мира отправлено из г. Санкт Петербурга:</a:t>
            </a:r>
            <a:endParaRPr lang="ru-RU" sz="1800" dirty="0"/>
          </a:p>
          <a:p>
            <a:r>
              <a:rPr lang="ru-RU" sz="1800" b="1" dirty="0"/>
              <a:t> </a:t>
            </a:r>
            <a:r>
              <a:rPr lang="ru-RU" sz="1800" b="1" dirty="0" smtClean="0"/>
              <a:t>Германия</a:t>
            </a:r>
            <a:r>
              <a:rPr lang="ru-RU" sz="1800" b="1" dirty="0"/>
              <a:t>, </a:t>
            </a:r>
            <a:r>
              <a:rPr lang="en-US" sz="1800" b="1" dirty="0"/>
              <a:t>DL</a:t>
            </a:r>
            <a:r>
              <a:rPr lang="ru-RU" sz="1800" b="1" dirty="0"/>
              <a:t>, - 		18 кг.</a:t>
            </a:r>
            <a:endParaRPr lang="ru-RU" sz="1800" dirty="0"/>
          </a:p>
          <a:p>
            <a:r>
              <a:rPr lang="ru-RU" sz="1800" b="1" dirty="0"/>
              <a:t>Польша, </a:t>
            </a:r>
            <a:r>
              <a:rPr lang="en-US" sz="1800" b="1" dirty="0"/>
              <a:t>SP</a:t>
            </a:r>
            <a:r>
              <a:rPr lang="ru-RU" sz="1800" b="1" dirty="0"/>
              <a:t>, </a:t>
            </a:r>
            <a:r>
              <a:rPr lang="ru-RU" sz="1800" b="1" dirty="0" smtClean="0"/>
              <a:t>-</a:t>
            </a:r>
            <a:r>
              <a:rPr lang="ru-RU" sz="1800" b="1" dirty="0"/>
              <a:t>		10 кг.	</a:t>
            </a:r>
            <a:endParaRPr lang="ru-RU" sz="1800" dirty="0"/>
          </a:p>
          <a:p>
            <a:r>
              <a:rPr lang="ru-RU" sz="1800" b="1" dirty="0"/>
              <a:t>Франция, </a:t>
            </a:r>
            <a:r>
              <a:rPr lang="en-US" sz="1800" b="1" dirty="0"/>
              <a:t>F</a:t>
            </a:r>
            <a:r>
              <a:rPr lang="ru-RU" sz="1800" b="1" dirty="0"/>
              <a:t>, </a:t>
            </a:r>
            <a:r>
              <a:rPr lang="ru-RU" sz="1800" b="1" dirty="0" smtClean="0"/>
              <a:t>-</a:t>
            </a:r>
            <a:r>
              <a:rPr lang="ru-RU" sz="1800" b="1" dirty="0"/>
              <a:t>	                9 кг.</a:t>
            </a:r>
            <a:endParaRPr lang="ru-RU" sz="1800" dirty="0"/>
          </a:p>
          <a:p>
            <a:r>
              <a:rPr lang="ru-RU" sz="1800" b="1" dirty="0"/>
              <a:t>Великобритания, </a:t>
            </a:r>
            <a:r>
              <a:rPr lang="en-US" sz="1800" b="1" dirty="0"/>
              <a:t>G</a:t>
            </a:r>
            <a:r>
              <a:rPr lang="ru-RU" sz="1800" b="1" dirty="0"/>
              <a:t>, - </a:t>
            </a:r>
            <a:r>
              <a:rPr lang="ru-RU" sz="1800" b="1" dirty="0" smtClean="0"/>
              <a:t>  </a:t>
            </a:r>
            <a:r>
              <a:rPr lang="ru-RU" sz="1800" b="1" dirty="0"/>
              <a:t>	</a:t>
            </a:r>
            <a:r>
              <a:rPr lang="ru-RU" sz="1800" b="1" dirty="0" smtClean="0"/>
              <a:t>9 </a:t>
            </a:r>
            <a:r>
              <a:rPr lang="ru-RU" sz="1800" b="1" dirty="0"/>
              <a:t>кг.  </a:t>
            </a:r>
            <a:endParaRPr lang="ru-RU" sz="1800" dirty="0"/>
          </a:p>
          <a:p>
            <a:r>
              <a:rPr lang="ru-RU" sz="1800" b="1" dirty="0"/>
              <a:t>Украина, </a:t>
            </a:r>
            <a:r>
              <a:rPr lang="en-US" sz="1800" b="1" dirty="0"/>
              <a:t>UR</a:t>
            </a:r>
            <a:r>
              <a:rPr lang="ru-RU" sz="1800" b="1" dirty="0"/>
              <a:t>, - 	</a:t>
            </a:r>
            <a:r>
              <a:rPr lang="ru-RU" sz="1800" b="1" dirty="0" smtClean="0"/>
              <a:t>      </a:t>
            </a:r>
            <a:r>
              <a:rPr lang="ru-RU" sz="1800" b="1" dirty="0"/>
              <a:t>	10 кг.</a:t>
            </a:r>
            <a:endParaRPr lang="ru-RU" sz="1800" dirty="0"/>
          </a:p>
          <a:p>
            <a:r>
              <a:rPr lang="ru-RU" sz="1800" b="1" dirty="0"/>
              <a:t>Беларусь, </a:t>
            </a:r>
            <a:r>
              <a:rPr lang="en-US" sz="1800" b="1" dirty="0"/>
              <a:t>EU</a:t>
            </a:r>
            <a:r>
              <a:rPr lang="ru-RU" sz="1800" b="1" dirty="0"/>
              <a:t>, - </a:t>
            </a:r>
            <a:r>
              <a:rPr lang="ru-RU" sz="1800" b="1" dirty="0" smtClean="0"/>
              <a:t>     </a:t>
            </a:r>
            <a:r>
              <a:rPr lang="ru-RU" sz="1800" b="1" dirty="0"/>
              <a:t>	 </a:t>
            </a:r>
            <a:r>
              <a:rPr lang="ru-RU" sz="1800" b="1" dirty="0" smtClean="0"/>
              <a:t>3 </a:t>
            </a:r>
            <a:r>
              <a:rPr lang="ru-RU" sz="1800" b="1" dirty="0"/>
              <a:t>кг.</a:t>
            </a:r>
            <a:endParaRPr lang="ru-RU" sz="1800" dirty="0"/>
          </a:p>
          <a:p>
            <a:r>
              <a:rPr lang="ru-RU" sz="1800" b="1" dirty="0"/>
              <a:t>Япония, </a:t>
            </a:r>
            <a:r>
              <a:rPr lang="en-US" sz="1800" b="1" dirty="0"/>
              <a:t>JA</a:t>
            </a:r>
            <a:r>
              <a:rPr lang="ru-RU" sz="1800" b="1" dirty="0"/>
              <a:t>, </a:t>
            </a:r>
            <a:r>
              <a:rPr lang="ru-RU" sz="1800" b="1" dirty="0" smtClean="0"/>
              <a:t>-</a:t>
            </a:r>
            <a:r>
              <a:rPr lang="ru-RU" sz="1800" b="1" dirty="0"/>
              <a:t>		 </a:t>
            </a:r>
            <a:r>
              <a:rPr lang="ru-RU" sz="1800" b="1" dirty="0" smtClean="0"/>
              <a:t>9 </a:t>
            </a:r>
            <a:r>
              <a:rPr lang="ru-RU" sz="1800" b="1" dirty="0"/>
              <a:t>кг.</a:t>
            </a:r>
            <a:endParaRPr lang="ru-RU" sz="1800" dirty="0"/>
          </a:p>
          <a:p>
            <a:r>
              <a:rPr lang="ru-RU" sz="1800" b="1" dirty="0"/>
              <a:t>Чехия, </a:t>
            </a:r>
            <a:r>
              <a:rPr lang="en-US" sz="1800" b="1" dirty="0"/>
              <a:t>OK</a:t>
            </a:r>
            <a:r>
              <a:rPr lang="ru-RU" sz="1800" b="1" dirty="0"/>
              <a:t>, -		</a:t>
            </a:r>
            <a:r>
              <a:rPr lang="ru-RU" sz="1800" b="1" dirty="0" smtClean="0"/>
              <a:t> </a:t>
            </a:r>
            <a:r>
              <a:rPr lang="ru-RU" sz="1800" b="1" dirty="0"/>
              <a:t>4 кг.</a:t>
            </a:r>
            <a:endParaRPr lang="ru-RU" sz="1800" dirty="0"/>
          </a:p>
          <a:p>
            <a:r>
              <a:rPr lang="ru-RU" sz="1800" b="1" dirty="0"/>
              <a:t>Нидерланды, </a:t>
            </a:r>
            <a:r>
              <a:rPr lang="en-US" sz="1800" b="1" dirty="0"/>
              <a:t>PA</a:t>
            </a:r>
            <a:r>
              <a:rPr lang="ru-RU" sz="1800" b="1" dirty="0"/>
              <a:t>, - 	 </a:t>
            </a:r>
            <a:r>
              <a:rPr lang="ru-RU" sz="1800" b="1" dirty="0" smtClean="0"/>
              <a:t>3 </a:t>
            </a:r>
            <a:r>
              <a:rPr lang="ru-RU" sz="1800" b="1" dirty="0"/>
              <a:t>кг.</a:t>
            </a:r>
            <a:endParaRPr lang="ru-RU" sz="1800" dirty="0"/>
          </a:p>
          <a:p>
            <a:r>
              <a:rPr lang="ru-RU" sz="1800" b="1" dirty="0"/>
              <a:t>Италия, </a:t>
            </a:r>
            <a:r>
              <a:rPr lang="en-US" sz="1800" b="1" dirty="0"/>
              <a:t>I</a:t>
            </a:r>
            <a:r>
              <a:rPr lang="ru-RU" sz="1800" b="1" dirty="0"/>
              <a:t>, - 		 </a:t>
            </a:r>
            <a:r>
              <a:rPr lang="ru-RU" sz="1800" b="1" dirty="0" smtClean="0"/>
              <a:t>8 </a:t>
            </a:r>
            <a:r>
              <a:rPr lang="ru-RU" sz="1800" b="1" dirty="0"/>
              <a:t>кг.</a:t>
            </a:r>
            <a:endParaRPr lang="ru-RU" sz="1800" dirty="0"/>
          </a:p>
          <a:p>
            <a:r>
              <a:rPr lang="ru-RU" sz="1800" b="1" dirty="0"/>
              <a:t>Бельгия, </a:t>
            </a:r>
            <a:r>
              <a:rPr lang="en-US" sz="1800" b="1" dirty="0"/>
              <a:t>ON</a:t>
            </a:r>
            <a:r>
              <a:rPr lang="ru-RU" sz="1800" b="1" dirty="0"/>
              <a:t>, - 		</a:t>
            </a:r>
            <a:r>
              <a:rPr lang="ru-RU" sz="1800" b="1" dirty="0" smtClean="0"/>
              <a:t> </a:t>
            </a:r>
            <a:r>
              <a:rPr lang="ru-RU" sz="1800" b="1" dirty="0"/>
              <a:t>5 кг.  </a:t>
            </a:r>
            <a:endParaRPr lang="ru-RU" sz="1800" dirty="0"/>
          </a:p>
          <a:p>
            <a:r>
              <a:rPr lang="ru-RU" sz="1800" b="1" dirty="0"/>
              <a:t>Испания, Е</a:t>
            </a:r>
            <a:r>
              <a:rPr lang="en-US" sz="1800" b="1" dirty="0"/>
              <a:t>A</a:t>
            </a:r>
            <a:r>
              <a:rPr lang="ru-RU" sz="1800" b="1" dirty="0"/>
              <a:t>, -	</a:t>
            </a:r>
            <a:r>
              <a:rPr lang="ru-RU" sz="1800" b="1" dirty="0" smtClean="0"/>
              <a:t> </a:t>
            </a:r>
            <a:r>
              <a:rPr lang="ru-RU" sz="1800" b="1" dirty="0"/>
              <a:t>	 </a:t>
            </a:r>
            <a:r>
              <a:rPr lang="ru-RU" sz="1800" b="1" dirty="0" smtClean="0"/>
              <a:t>4 </a:t>
            </a:r>
            <a:r>
              <a:rPr lang="ru-RU" sz="1800" b="1" dirty="0"/>
              <a:t>кг.</a:t>
            </a:r>
            <a:endParaRPr lang="ru-RU" sz="1800" dirty="0"/>
          </a:p>
          <a:p>
            <a:r>
              <a:rPr lang="ru-RU" sz="1800" b="1" dirty="0"/>
              <a:t>Венгрия, </a:t>
            </a:r>
            <a:r>
              <a:rPr lang="en-US" sz="1800" b="1" dirty="0"/>
              <a:t>HA</a:t>
            </a:r>
            <a:r>
              <a:rPr lang="ru-RU" sz="1800" b="1" dirty="0"/>
              <a:t>, - 		</a:t>
            </a:r>
            <a:r>
              <a:rPr lang="ru-RU" sz="1800" b="1" dirty="0" smtClean="0"/>
              <a:t> </a:t>
            </a:r>
            <a:r>
              <a:rPr lang="ru-RU" sz="1800" b="1" dirty="0"/>
              <a:t>2 кг. </a:t>
            </a:r>
            <a:endParaRPr lang="ru-RU" sz="1800" dirty="0"/>
          </a:p>
          <a:p>
            <a:r>
              <a:rPr lang="ru-RU" sz="1800" b="1" dirty="0"/>
              <a:t>Сербия, </a:t>
            </a:r>
            <a:r>
              <a:rPr lang="en-US" sz="1800" b="1" dirty="0"/>
              <a:t>YU</a:t>
            </a:r>
            <a:r>
              <a:rPr lang="ru-RU" sz="1800" b="1" dirty="0"/>
              <a:t>,  </a:t>
            </a:r>
            <a:r>
              <a:rPr lang="ru-RU" sz="1800" b="1" dirty="0" smtClean="0"/>
              <a:t>        </a:t>
            </a:r>
            <a:r>
              <a:rPr lang="ru-RU" sz="1800" b="1" dirty="0"/>
              <a:t>	 </a:t>
            </a:r>
            <a:r>
              <a:rPr lang="ru-RU" sz="1800" b="1" dirty="0" smtClean="0"/>
              <a:t>2 </a:t>
            </a:r>
            <a:r>
              <a:rPr lang="ru-RU" sz="1800" b="1" dirty="0"/>
              <a:t>кг.</a:t>
            </a:r>
            <a:endParaRPr lang="ru-RU" sz="1800" dirty="0"/>
          </a:p>
          <a:p>
            <a:r>
              <a:rPr lang="ru-RU" sz="1800" b="1" dirty="0"/>
              <a:t>Словения, </a:t>
            </a:r>
            <a:r>
              <a:rPr lang="en-US" sz="1800" b="1" dirty="0"/>
              <a:t>S</a:t>
            </a:r>
            <a:r>
              <a:rPr lang="ru-RU" sz="1800" b="1" dirty="0"/>
              <a:t>5, - 	      	 </a:t>
            </a:r>
            <a:r>
              <a:rPr lang="ru-RU" sz="1800" b="1" dirty="0" smtClean="0"/>
              <a:t>2 </a:t>
            </a:r>
            <a:r>
              <a:rPr lang="ru-RU" sz="1800" b="1" dirty="0"/>
              <a:t>кг.</a:t>
            </a:r>
            <a:endParaRPr lang="ru-RU" sz="1800" dirty="0"/>
          </a:p>
          <a:p>
            <a:r>
              <a:rPr lang="ru-RU" sz="1800" b="1" dirty="0"/>
              <a:t>Румыния, </a:t>
            </a:r>
            <a:r>
              <a:rPr lang="en-US" sz="1800" b="1" dirty="0"/>
              <a:t>YO</a:t>
            </a:r>
            <a:r>
              <a:rPr lang="ru-RU" sz="1800" b="1" dirty="0"/>
              <a:t>, -		</a:t>
            </a:r>
            <a:r>
              <a:rPr lang="ru-RU" sz="1800" b="1" dirty="0" smtClean="0"/>
              <a:t> 2 </a:t>
            </a:r>
            <a:r>
              <a:rPr lang="ru-RU" sz="1800" b="1" dirty="0"/>
              <a:t>кг.	</a:t>
            </a:r>
            <a:endParaRPr lang="ru-RU" sz="1800" dirty="0"/>
          </a:p>
          <a:p>
            <a:r>
              <a:rPr lang="ru-RU" sz="1800" b="1" dirty="0"/>
              <a:t>Швеция, </a:t>
            </a:r>
            <a:r>
              <a:rPr lang="en-US" sz="1800" b="1" dirty="0"/>
              <a:t>SM</a:t>
            </a:r>
            <a:r>
              <a:rPr lang="ru-RU" sz="1800" b="1" dirty="0"/>
              <a:t>, - 		</a:t>
            </a:r>
            <a:r>
              <a:rPr lang="ru-RU" sz="1800" b="1" dirty="0" smtClean="0"/>
              <a:t> 2 </a:t>
            </a:r>
            <a:r>
              <a:rPr lang="ru-RU" sz="1800" b="1" dirty="0"/>
              <a:t>кг.</a:t>
            </a:r>
            <a:endParaRPr lang="ru-RU" sz="1800" dirty="0"/>
          </a:p>
          <a:p>
            <a:r>
              <a:rPr lang="en-US" sz="1800" b="1" dirty="0"/>
              <a:t>C</a:t>
            </a:r>
            <a:r>
              <a:rPr lang="ru-RU" sz="1800" b="1" dirty="0"/>
              <a:t>ША, (разные районы) -	</a:t>
            </a:r>
            <a:r>
              <a:rPr lang="ru-RU" sz="1800" b="1" dirty="0" smtClean="0"/>
              <a:t> 8 </a:t>
            </a:r>
            <a:r>
              <a:rPr lang="ru-RU" sz="1800" b="1" dirty="0"/>
              <a:t>кг.</a:t>
            </a:r>
            <a:endParaRPr lang="ru-RU" sz="1800" dirty="0"/>
          </a:p>
          <a:p>
            <a:r>
              <a:rPr lang="ru-RU" sz="1800" b="1" dirty="0"/>
              <a:t> </a:t>
            </a:r>
            <a:endParaRPr lang="ru-RU" sz="1800" b="1" dirty="0" smtClean="0"/>
          </a:p>
          <a:p>
            <a:endParaRPr lang="ru-RU" sz="1800" b="1" dirty="0"/>
          </a:p>
          <a:p>
            <a:endParaRPr lang="ru-RU" sz="1800" b="1" dirty="0" smtClean="0"/>
          </a:p>
          <a:p>
            <a:endParaRPr lang="ru-RU" sz="1800" b="1" dirty="0"/>
          </a:p>
          <a:p>
            <a:endParaRPr lang="ru-RU" sz="1800" b="1" dirty="0" smtClean="0"/>
          </a:p>
          <a:p>
            <a:endParaRPr lang="ru-RU" sz="1800" b="1" dirty="0"/>
          </a:p>
          <a:p>
            <a:endParaRPr lang="ru-RU" sz="1800" b="1" dirty="0" smtClean="0"/>
          </a:p>
          <a:p>
            <a:endParaRPr lang="ru-RU" sz="1800" b="1" dirty="0"/>
          </a:p>
          <a:p>
            <a:endParaRPr lang="ru-RU" sz="1800" dirty="0"/>
          </a:p>
          <a:p>
            <a:endParaRPr lang="ru-RU" sz="1800" b="1" dirty="0" smtClean="0"/>
          </a:p>
          <a:p>
            <a:r>
              <a:rPr lang="ru-RU" sz="1800" b="1" dirty="0" smtClean="0"/>
              <a:t>Кроме этого, 41,2 кг. (55,207 - 2012, 74,5 - 2013, 82,3 - 2014, 86,6 - 2015, 78,9 - 2016, 61,8 - 2017) почты было отправлено для радиолюбителей областей  России. </a:t>
            </a:r>
            <a:endParaRPr lang="ru-RU" sz="1800" dirty="0" smtClean="0"/>
          </a:p>
          <a:p>
            <a:r>
              <a:rPr lang="ru-RU" sz="1800" b="1" dirty="0"/>
              <a:t> </a:t>
            </a:r>
            <a:endParaRPr lang="ru-RU" sz="1800" dirty="0"/>
          </a:p>
          <a:p>
            <a:r>
              <a:rPr lang="ru-RU" sz="1800" b="1" dirty="0"/>
              <a:t>Израсходовано бюджетных средств - 7558 руб. (7160,16 - 2012, 12862 - 2013, 9568,4 - 2014, 12292 – 2016, 7753 - 2017).</a:t>
            </a:r>
            <a:endParaRPr lang="ru-RU" sz="1800" dirty="0"/>
          </a:p>
          <a:p>
            <a:r>
              <a:rPr lang="ru-RU" sz="1800" b="1" dirty="0"/>
              <a:t> </a:t>
            </a:r>
            <a:endParaRPr lang="ru-RU" sz="1800" dirty="0"/>
          </a:p>
          <a:p>
            <a:r>
              <a:rPr lang="ru-RU" sz="1800" b="1" dirty="0"/>
              <a:t> </a:t>
            </a:r>
            <a:endParaRPr lang="ru-RU" sz="1800" dirty="0"/>
          </a:p>
          <a:p>
            <a:r>
              <a:rPr lang="ru-RU" sz="1800" b="1" dirty="0"/>
              <a:t> </a:t>
            </a:r>
            <a:endParaRPr lang="ru-RU" sz="1800" dirty="0"/>
          </a:p>
          <a:p>
            <a:r>
              <a:rPr lang="ru-RU" sz="1800" b="1" dirty="0"/>
              <a:t>Начальник </a:t>
            </a:r>
            <a:r>
              <a:rPr lang="en-US" sz="1800" b="1" dirty="0"/>
              <a:t>QSL</a:t>
            </a:r>
            <a:r>
              <a:rPr lang="ru-RU" sz="1800" b="1" dirty="0"/>
              <a:t>-бюро АЛРС </a:t>
            </a:r>
            <a:r>
              <a:rPr lang="ru-RU" sz="1800" b="1" dirty="0" smtClean="0"/>
              <a:t>              г</a:t>
            </a:r>
            <a:r>
              <a:rPr lang="ru-RU" sz="1800" b="1" dirty="0"/>
              <a:t>. Санкт-Петербурга</a:t>
            </a:r>
            <a:endParaRPr lang="ru-RU" sz="1800" dirty="0"/>
          </a:p>
          <a:p>
            <a:r>
              <a:rPr lang="ru-RU" sz="1800" b="1" dirty="0"/>
              <a:t>В</a:t>
            </a:r>
            <a:r>
              <a:rPr lang="ru-RU" sz="1800" b="1" dirty="0" smtClean="0"/>
              <a:t>. Сидоров </a:t>
            </a:r>
            <a:r>
              <a:rPr lang="ru-RU" sz="1800" b="1" dirty="0"/>
              <a:t>(</a:t>
            </a:r>
            <a:r>
              <a:rPr lang="en-US" sz="1800" b="1" dirty="0"/>
              <a:t>RV</a:t>
            </a:r>
            <a:r>
              <a:rPr lang="ru-RU" sz="1800" b="1" dirty="0"/>
              <a:t>1</a:t>
            </a:r>
            <a:r>
              <a:rPr lang="en-US" sz="1800" b="1" dirty="0"/>
              <a:t>CC</a:t>
            </a:r>
            <a:r>
              <a:rPr lang="ru-RU" sz="1800" b="1" dirty="0"/>
              <a:t>)</a:t>
            </a:r>
            <a:endParaRPr lang="ru-RU" sz="1800" dirty="0"/>
          </a:p>
          <a:p>
            <a:pPr algn="ctr" eaLnBrk="1" hangingPunct="1">
              <a:defRPr/>
            </a:pPr>
            <a:endParaRPr lang="ru-RU" sz="2000" dirty="0"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Номер слайда 1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100">
                <a:solidFill>
                  <a:srgbClr val="242492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700">
                <a:solidFill>
                  <a:srgbClr val="242492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242492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900">
                <a:solidFill>
                  <a:srgbClr val="242492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9D8C3BF-2676-43D5-8A59-F60C112C8152}" type="slidenum">
              <a:rPr lang="ru-RU" altLang="ru-RU" sz="1400">
                <a:solidFill>
                  <a:srgbClr val="000066"/>
                </a:solidFill>
              </a:rPr>
              <a:pPr>
                <a:spcBef>
                  <a:spcPct val="0"/>
                </a:spcBef>
                <a:buFontTx/>
                <a:buNone/>
              </a:pPr>
              <a:t>13</a:t>
            </a:fld>
            <a:endParaRPr lang="ru-RU" altLang="ru-RU" sz="1400">
              <a:solidFill>
                <a:srgbClr val="000066"/>
              </a:solidFill>
            </a:endParaRPr>
          </a:p>
        </p:txBody>
      </p:sp>
      <p:sp>
        <p:nvSpPr>
          <p:cNvPr id="19459" name="Прямоугольник 2"/>
          <p:cNvSpPr>
            <a:spLocks noChangeArrowheads="1"/>
          </p:cNvSpPr>
          <p:nvPr/>
        </p:nvSpPr>
        <p:spPr bwMode="auto">
          <a:xfrm>
            <a:off x="146050" y="260350"/>
            <a:ext cx="8712200" cy="637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100">
                <a:solidFill>
                  <a:srgbClr val="242492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700">
                <a:solidFill>
                  <a:srgbClr val="242492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242492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900">
                <a:solidFill>
                  <a:srgbClr val="242492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333399"/>
                </a:solidFill>
              </a:rPr>
              <a:t>В </a:t>
            </a:r>
            <a:r>
              <a:rPr lang="ru-RU" altLang="ru-RU" sz="2400" b="1" dirty="0" smtClean="0">
                <a:solidFill>
                  <a:srgbClr val="333399"/>
                </a:solidFill>
              </a:rPr>
              <a:t>2018 </a:t>
            </a:r>
            <a:r>
              <a:rPr lang="ru-RU" altLang="ru-RU" sz="2400" b="1" dirty="0">
                <a:solidFill>
                  <a:srgbClr val="333399"/>
                </a:solidFill>
              </a:rPr>
              <a:t>году проведены и отсужены соревнования: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333399"/>
                </a:solidFill>
              </a:rPr>
              <a:t/>
            </a:r>
            <a:br>
              <a:rPr lang="ru-RU" altLang="ru-RU" sz="2400" b="1" dirty="0">
                <a:solidFill>
                  <a:srgbClr val="333399"/>
                </a:solidFill>
              </a:rPr>
            </a:br>
            <a:r>
              <a:rPr lang="ru-RU" altLang="ru-RU" sz="2400" dirty="0">
                <a:solidFill>
                  <a:srgbClr val="333399"/>
                </a:solidFill>
              </a:rPr>
              <a:t>1. Зимние УКВ-соревнования – Открытый Кубок СПб.</a:t>
            </a:r>
            <a:br>
              <a:rPr lang="ru-RU" altLang="ru-RU" sz="2400" dirty="0">
                <a:solidFill>
                  <a:srgbClr val="333399"/>
                </a:solidFill>
              </a:rPr>
            </a:br>
            <a:r>
              <a:rPr lang="ru-RU" altLang="ru-RU" sz="2400" dirty="0">
                <a:solidFill>
                  <a:srgbClr val="333399"/>
                </a:solidFill>
              </a:rPr>
              <a:t>2. Открытый Чемпионат Санкт-Петербурга по радиосвязи на УКВ.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dirty="0">
                <a:solidFill>
                  <a:srgbClr val="333399"/>
                </a:solidFill>
              </a:rPr>
              <a:t>3. Кубок памяти UA1DZ и Чемпионат СПб по радиосвязи на КВ телефоном и телеграфом и Всероссийские соревнования.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dirty="0">
                <a:solidFill>
                  <a:srgbClr val="333399"/>
                </a:solidFill>
              </a:rPr>
              <a:t>4. </a:t>
            </a:r>
            <a:r>
              <a:rPr lang="ru-RU" altLang="ru-RU" sz="2400" dirty="0" smtClean="0">
                <a:solidFill>
                  <a:srgbClr val="333399"/>
                </a:solidFill>
              </a:rPr>
              <a:t>Проведена </a:t>
            </a:r>
            <a:r>
              <a:rPr lang="ru-RU" altLang="ru-RU" sz="2400" dirty="0">
                <a:solidFill>
                  <a:srgbClr val="333399"/>
                </a:solidFill>
              </a:rPr>
              <a:t>матчевая встреча на КВ «Две столицы</a:t>
            </a:r>
            <a:r>
              <a:rPr lang="ru-RU" altLang="ru-RU" sz="2400" dirty="0" smtClean="0">
                <a:solidFill>
                  <a:srgbClr val="333399"/>
                </a:solidFill>
              </a:rPr>
              <a:t>».</a:t>
            </a:r>
            <a:r>
              <a:rPr lang="ru-RU" altLang="ru-RU" sz="2400" dirty="0">
                <a:solidFill>
                  <a:srgbClr val="333399"/>
                </a:solidFill>
              </a:rPr>
              <a:t/>
            </a:r>
            <a:br>
              <a:rPr lang="ru-RU" altLang="ru-RU" sz="2400" dirty="0">
                <a:solidFill>
                  <a:srgbClr val="333399"/>
                </a:solidFill>
              </a:rPr>
            </a:br>
            <a:r>
              <a:rPr lang="ru-RU" altLang="ru-RU" sz="2400" dirty="0" smtClean="0">
                <a:solidFill>
                  <a:srgbClr val="333399"/>
                </a:solidFill>
              </a:rPr>
              <a:t>5. </a:t>
            </a:r>
            <a:r>
              <a:rPr lang="ru-RU" altLang="ru-RU" sz="2400" dirty="0">
                <a:solidFill>
                  <a:srgbClr val="333399"/>
                </a:solidFill>
              </a:rPr>
              <a:t>Проводятся дни активности на УКВ по вторникам, прием отчетов и подведение итогов в автоматическом режиме.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dirty="0">
                <a:solidFill>
                  <a:srgbClr val="333399"/>
                </a:solidFill>
              </a:rPr>
              <a:t>6</a:t>
            </a:r>
            <a:r>
              <a:rPr lang="ru-RU" altLang="ru-RU" sz="2400" dirty="0" smtClean="0">
                <a:solidFill>
                  <a:srgbClr val="333399"/>
                </a:solidFill>
              </a:rPr>
              <a:t>. </a:t>
            </a:r>
            <a:r>
              <a:rPr lang="ru-RU" altLang="ru-RU" sz="2400" dirty="0">
                <a:solidFill>
                  <a:srgbClr val="333399"/>
                </a:solidFill>
              </a:rPr>
              <a:t>За соревнования </a:t>
            </a:r>
            <a:r>
              <a:rPr lang="ru-RU" altLang="ru-RU" sz="2400" dirty="0" smtClean="0">
                <a:solidFill>
                  <a:srgbClr val="333399"/>
                </a:solidFill>
              </a:rPr>
              <a:t>2018 </a:t>
            </a:r>
            <a:r>
              <a:rPr lang="ru-RU" altLang="ru-RU" sz="2400" dirty="0">
                <a:solidFill>
                  <a:srgbClr val="333399"/>
                </a:solidFill>
              </a:rPr>
              <a:t>года КВ и УКВ – участники получат электронные </a:t>
            </a:r>
            <a:r>
              <a:rPr lang="ru-RU" altLang="ru-RU" sz="2400" dirty="0" smtClean="0">
                <a:solidFill>
                  <a:srgbClr val="333399"/>
                </a:solidFill>
              </a:rPr>
              <a:t>дипломы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dirty="0" smtClean="0">
                <a:solidFill>
                  <a:srgbClr val="333399"/>
                </a:solidFill>
              </a:rPr>
              <a:t>7</a:t>
            </a:r>
            <a:r>
              <a:rPr lang="ru-RU" altLang="ru-RU" sz="2400" dirty="0">
                <a:solidFill>
                  <a:srgbClr val="333399"/>
                </a:solidFill>
              </a:rPr>
              <a:t>. </a:t>
            </a:r>
            <a:r>
              <a:rPr lang="ru-RU" altLang="ru-RU" sz="2400" dirty="0" smtClean="0">
                <a:solidFill>
                  <a:srgbClr val="333399"/>
                </a:solidFill>
              </a:rPr>
              <a:t>Осенние </a:t>
            </a:r>
            <a:r>
              <a:rPr lang="ru-RU" altLang="ru-RU" sz="2400" dirty="0">
                <a:solidFill>
                  <a:srgbClr val="333399"/>
                </a:solidFill>
              </a:rPr>
              <a:t>УКВ-соревнования – Открытый Кубок </a:t>
            </a:r>
            <a:r>
              <a:rPr lang="ru-RU" altLang="ru-RU" sz="2400" dirty="0" smtClean="0">
                <a:solidFill>
                  <a:srgbClr val="333399"/>
                </a:solidFill>
              </a:rPr>
              <a:t>ЛО.</a:t>
            </a:r>
            <a:r>
              <a:rPr lang="ru-RU" altLang="ru-RU" sz="2400" dirty="0">
                <a:solidFill>
                  <a:srgbClr val="333399"/>
                </a:solidFill>
              </a:rPr>
              <a:t/>
            </a:r>
            <a:br>
              <a:rPr lang="ru-RU" altLang="ru-RU" sz="2400" dirty="0">
                <a:solidFill>
                  <a:srgbClr val="333399"/>
                </a:solidFill>
              </a:rPr>
            </a:br>
            <a:r>
              <a:rPr lang="ru-RU" altLang="ru-RU" sz="2400" dirty="0">
                <a:solidFill>
                  <a:srgbClr val="333399"/>
                </a:solidFill>
              </a:rPr>
              <a:t/>
            </a:r>
            <a:br>
              <a:rPr lang="ru-RU" altLang="ru-RU" sz="2400" dirty="0">
                <a:solidFill>
                  <a:srgbClr val="333399"/>
                </a:solidFill>
              </a:rPr>
            </a:br>
            <a:endParaRPr lang="ru-RU" altLang="ru-RU" sz="2400" dirty="0">
              <a:solidFill>
                <a:srgbClr val="333399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dirty="0">
                <a:solidFill>
                  <a:srgbClr val="333399"/>
                </a:solidFill>
              </a:rPr>
              <a:t/>
            </a:r>
            <a:br>
              <a:rPr lang="ru-RU" altLang="ru-RU" sz="2400" dirty="0">
                <a:solidFill>
                  <a:srgbClr val="333399"/>
                </a:solidFill>
              </a:rPr>
            </a:br>
            <a:endParaRPr lang="ru-RU" altLang="ru-RU" sz="2400" dirty="0">
              <a:solidFill>
                <a:srgbClr val="3333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Номер слайда 1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100">
                <a:solidFill>
                  <a:srgbClr val="242492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700">
                <a:solidFill>
                  <a:srgbClr val="242492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242492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900">
                <a:solidFill>
                  <a:srgbClr val="242492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7854F25-F704-4D69-AA54-EEC225B1E79D}" type="slidenum">
              <a:rPr lang="ru-RU" altLang="ru-RU" sz="1400">
                <a:solidFill>
                  <a:srgbClr val="000066"/>
                </a:solidFill>
              </a:rPr>
              <a:pPr>
                <a:spcBef>
                  <a:spcPct val="0"/>
                </a:spcBef>
                <a:buFontTx/>
                <a:buNone/>
              </a:pPr>
              <a:t>14</a:t>
            </a:fld>
            <a:endParaRPr lang="ru-RU" altLang="ru-RU" sz="1400">
              <a:solidFill>
                <a:srgbClr val="000066"/>
              </a:solidFill>
            </a:endParaRPr>
          </a:p>
        </p:txBody>
      </p:sp>
      <p:sp>
        <p:nvSpPr>
          <p:cNvPr id="20483" name="Rectangle 1"/>
          <p:cNvSpPr>
            <a:spLocks noChangeArrowheads="1"/>
          </p:cNvSpPr>
          <p:nvPr/>
        </p:nvSpPr>
        <p:spPr bwMode="auto">
          <a:xfrm>
            <a:off x="1533525" y="220345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100">
                <a:solidFill>
                  <a:srgbClr val="242492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700">
                <a:solidFill>
                  <a:srgbClr val="242492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242492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900">
                <a:solidFill>
                  <a:srgbClr val="242492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rgbClr val="333399"/>
                </a:solidFill>
              </a:rPr>
              <a:t>Выполнение</a:t>
            </a:r>
            <a:endParaRPr lang="ru-RU" altLang="ru-RU" sz="600">
              <a:solidFill>
                <a:srgbClr val="333399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solidFill>
                  <a:srgbClr val="333399"/>
                </a:solidFill>
              </a:rPr>
              <a:t>В Минспорте ожидают решение еще 2 представления на МС</a:t>
            </a:r>
            <a:endParaRPr lang="ru-RU" altLang="ru-RU" sz="1200">
              <a:solidFill>
                <a:srgbClr val="333399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995388"/>
              </p:ext>
            </p:extLst>
          </p:nvPr>
        </p:nvGraphicFramePr>
        <p:xfrm>
          <a:off x="899592" y="1340768"/>
          <a:ext cx="7416822" cy="42397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63880"/>
                <a:gridCol w="924350"/>
                <a:gridCol w="1080120"/>
                <a:gridCol w="1080120"/>
                <a:gridCol w="1152128"/>
                <a:gridCol w="1008112"/>
                <a:gridCol w="1008112"/>
              </a:tblGrid>
              <a:tr h="7837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2013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2014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2015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2016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2017</a:t>
                      </a:r>
                      <a:endParaRPr lang="ru-RU" sz="14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2018</a:t>
                      </a:r>
                      <a:endParaRPr lang="ru-RU" sz="14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</a:tr>
              <a:tr h="48411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ССВК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–</a:t>
                      </a:r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</a:rPr>
                        <a:t>2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4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_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</a:tr>
              <a:tr h="47488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ЗТР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–</a:t>
                      </a:r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_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_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_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</a:tr>
              <a:tr h="45711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ЗМС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–</a:t>
                      </a:r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_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_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_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</a:tr>
              <a:tr h="45711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МСМК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–</a:t>
                      </a:r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–</a:t>
                      </a:r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_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_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_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</a:tr>
              <a:tr h="45711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МС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0">
                          <a:effectLst/>
                          <a:latin typeface="+mn-lt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_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2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8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</a:tr>
              <a:tr h="44147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КМС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11</a:t>
                      </a:r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7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22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6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</a:tr>
              <a:tr h="49445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 разряд</a:t>
                      </a:r>
                      <a:endParaRPr lang="ru-RU" sz="1400" b="1" kern="1200" dirty="0">
                        <a:solidFill>
                          <a:schemeClr val="lt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_</a:t>
                      </a:r>
                      <a:endParaRPr lang="ru-RU" sz="1600" baseline="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_</a:t>
                      </a:r>
                      <a:endParaRPr lang="ru-RU" sz="1600" baseline="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_</a:t>
                      </a:r>
                      <a:endParaRPr lang="ru-RU" sz="1600" baseline="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5</a:t>
                      </a:r>
                      <a:endParaRPr lang="ru-RU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16</a:t>
                      </a:r>
                      <a:endParaRPr lang="ru-RU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9</a:t>
                      </a:r>
                      <a:endParaRPr lang="ru-RU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</a:tr>
            </a:tbl>
          </a:graphicData>
        </a:graphic>
      </p:graphicFrame>
      <p:sp>
        <p:nvSpPr>
          <p:cNvPr id="20546" name="Rectangle 2"/>
          <p:cNvSpPr>
            <a:spLocks noChangeArrowheads="1"/>
          </p:cNvSpPr>
          <p:nvPr/>
        </p:nvSpPr>
        <p:spPr bwMode="auto">
          <a:xfrm>
            <a:off x="2915816" y="432193"/>
            <a:ext cx="35290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100">
                <a:solidFill>
                  <a:srgbClr val="242492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700">
                <a:solidFill>
                  <a:srgbClr val="242492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242492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900">
                <a:solidFill>
                  <a:srgbClr val="242492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333399"/>
                </a:solidFill>
              </a:rPr>
              <a:t>           Выполнение</a:t>
            </a:r>
            <a:endParaRPr lang="ru-RU" altLang="ru-RU" sz="2400" dirty="0">
              <a:solidFill>
                <a:srgbClr val="3333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5"/>
          <p:cNvSpPr>
            <a:spLocks noGrp="1"/>
          </p:cNvSpPr>
          <p:nvPr>
            <p:ph type="title"/>
          </p:nvPr>
        </p:nvSpPr>
        <p:spPr>
          <a:xfrm>
            <a:off x="1143000" y="608013"/>
            <a:ext cx="6643688" cy="892175"/>
          </a:xfrm>
        </p:spPr>
        <p:txBody>
          <a:bodyPr/>
          <a:lstStyle/>
          <a:p>
            <a:r>
              <a:rPr lang="ru-RU" altLang="ru-RU" sz="2400" b="1" dirty="0" smtClean="0">
                <a:solidFill>
                  <a:srgbClr val="000000"/>
                </a:solidFill>
                <a:cs typeface="Times New Roman" pitchFamily="18" charset="0"/>
              </a:rPr>
              <a:t/>
            </a:r>
            <a:br>
              <a:rPr lang="ru-RU" altLang="ru-RU" sz="2400" b="1" dirty="0" smtClean="0">
                <a:solidFill>
                  <a:srgbClr val="000000"/>
                </a:solidFill>
                <a:cs typeface="Times New Roman" pitchFamily="18" charset="0"/>
              </a:rPr>
            </a:br>
            <a:r>
              <a:rPr lang="ru-RU" altLang="ru-RU" sz="2400" b="1" dirty="0" smtClean="0">
                <a:solidFill>
                  <a:srgbClr val="000000"/>
                </a:solidFill>
                <a:cs typeface="Times New Roman" pitchFamily="18" charset="0"/>
              </a:rPr>
              <a:t>Экспедиционная активность </a:t>
            </a:r>
            <a:br>
              <a:rPr lang="ru-RU" altLang="ru-RU" sz="2400" b="1" dirty="0" smtClean="0">
                <a:solidFill>
                  <a:srgbClr val="000000"/>
                </a:solidFill>
                <a:cs typeface="Times New Roman" pitchFamily="18" charset="0"/>
              </a:rPr>
            </a:br>
            <a:r>
              <a:rPr lang="ru-RU" altLang="ru-RU" sz="2400" b="1" dirty="0" smtClean="0">
                <a:solidFill>
                  <a:srgbClr val="000000"/>
                </a:solidFill>
                <a:cs typeface="Times New Roman" pitchFamily="18" charset="0"/>
              </a:rPr>
              <a:t>радиолюбителей АЛРС в 2018 году</a:t>
            </a:r>
            <a:r>
              <a:rPr lang="ru-RU" altLang="ru-RU" sz="4800" b="1" dirty="0" smtClean="0">
                <a:solidFill>
                  <a:srgbClr val="000000"/>
                </a:solidFill>
                <a:cs typeface="Times New Roman" pitchFamily="18" charset="0"/>
              </a:rPr>
              <a:t>.</a:t>
            </a:r>
            <a:r>
              <a:rPr lang="ru-RU" altLang="ru-RU" sz="4800" dirty="0" smtClean="0">
                <a:solidFill>
                  <a:srgbClr val="333399"/>
                </a:solidFill>
              </a:rPr>
              <a:t/>
            </a:r>
            <a:br>
              <a:rPr lang="ru-RU" altLang="ru-RU" sz="4800" dirty="0" smtClean="0">
                <a:solidFill>
                  <a:srgbClr val="333399"/>
                </a:solidFill>
              </a:rPr>
            </a:br>
            <a:endParaRPr lang="ru-RU" altLang="ru-RU" dirty="0" smtClean="0"/>
          </a:p>
        </p:txBody>
      </p:sp>
      <p:sp>
        <p:nvSpPr>
          <p:cNvPr id="22531" name="Номер слайда 1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100">
                <a:solidFill>
                  <a:srgbClr val="242492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700">
                <a:solidFill>
                  <a:srgbClr val="242492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242492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900">
                <a:solidFill>
                  <a:srgbClr val="242492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90A9311-6540-4576-98BC-BC837BE21556}" type="slidenum">
              <a:rPr lang="ru-RU" altLang="ru-RU" sz="1400">
                <a:solidFill>
                  <a:srgbClr val="000066"/>
                </a:solidFill>
              </a:rPr>
              <a:pPr>
                <a:spcBef>
                  <a:spcPct val="0"/>
                </a:spcBef>
                <a:buFontTx/>
                <a:buNone/>
              </a:pPr>
              <a:t>15</a:t>
            </a:fld>
            <a:endParaRPr lang="ru-RU" altLang="ru-RU" sz="1400">
              <a:solidFill>
                <a:srgbClr val="000066"/>
              </a:solidFill>
            </a:endParaRPr>
          </a:p>
        </p:txBody>
      </p:sp>
      <p:pic>
        <p:nvPicPr>
          <p:cNvPr id="22532" name="Picture 5" descr="Эмблема АЛРС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404813"/>
            <a:ext cx="1173163" cy="118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Rectangle 1"/>
          <p:cNvSpPr>
            <a:spLocks noChangeArrowheads="1"/>
          </p:cNvSpPr>
          <p:nvPr/>
        </p:nvSpPr>
        <p:spPr bwMode="invGray">
          <a:xfrm>
            <a:off x="1042988" y="4308475"/>
            <a:ext cx="7777162" cy="120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100">
                <a:solidFill>
                  <a:srgbClr val="242492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700">
                <a:solidFill>
                  <a:srgbClr val="242492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242492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900">
                <a:solidFill>
                  <a:srgbClr val="242492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solidFill>
                <a:srgbClr val="333399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2400">
                <a:solidFill>
                  <a:srgbClr val="000000"/>
                </a:solidFill>
                <a:latin typeface="Verdana" pitchFamily="34" charset="0"/>
                <a:cs typeface="Times New Roman" pitchFamily="18" charset="0"/>
              </a:rPr>
              <a:t/>
            </a:r>
            <a:br>
              <a:rPr lang="ru-RU" altLang="ru-RU" sz="2400">
                <a:solidFill>
                  <a:srgbClr val="000000"/>
                </a:solidFill>
                <a:latin typeface="Verdana" pitchFamily="34" charset="0"/>
                <a:cs typeface="Times New Roman" pitchFamily="18" charset="0"/>
              </a:rPr>
            </a:br>
            <a:endParaRPr lang="ru-RU" altLang="ru-RU" sz="2400">
              <a:solidFill>
                <a:srgbClr val="333399"/>
              </a:solidFill>
            </a:endParaRPr>
          </a:p>
        </p:txBody>
      </p:sp>
      <p:pic>
        <p:nvPicPr>
          <p:cNvPr id="22534" name="Picture 23" descr="Srr_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214313"/>
            <a:ext cx="838200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27584" y="1597730"/>
            <a:ext cx="7992566" cy="5049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ru-RU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В 2018 году награду за самую экстремальную экспедицию получает </a:t>
            </a:r>
            <a:r>
              <a:rPr lang="ru-RU" sz="2000" b="1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Михаил Липин </a:t>
            </a:r>
            <a:r>
              <a:rPr lang="en-US" sz="2000" b="1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RA</a:t>
            </a:r>
            <a:r>
              <a:rPr lang="ru-RU" sz="2000" b="1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2000" b="1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ALA</a:t>
            </a:r>
            <a:r>
              <a:rPr lang="ru-RU" sz="2000" b="1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Это экспедиция на остров Большой Кий у западного побережья полуострова Рыбачий в Баренцевом море.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ru-RU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5 </a:t>
            </a:r>
            <a:r>
              <a:rPr lang="ru-RU" sz="2000" b="1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человек получают награды за организацию и проведение радиолюбительских экспедиций в сезоне 2018 </a:t>
            </a:r>
            <a:r>
              <a:rPr lang="ru-RU" sz="2000" b="1" dirty="0" smtClean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года.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ru-RU" sz="2000" dirty="0" smtClean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Отличный </a:t>
            </a:r>
            <a:r>
              <a:rPr lang="ru-RU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результат показал </a:t>
            </a:r>
            <a:r>
              <a:rPr lang="ru-RU" sz="2000" b="1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Илья Иванов </a:t>
            </a:r>
            <a:r>
              <a:rPr lang="en-US" sz="2000" b="1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R</a:t>
            </a:r>
            <a:r>
              <a:rPr lang="ru-RU" sz="2000" b="1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2000" b="1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BBL</a:t>
            </a:r>
            <a:r>
              <a:rPr lang="ru-RU" sz="2000" b="1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который  за сезон провел 53 экспедиции, не самые  дальние, но интересные и нужные радиолюбительскому сообществу. Количество набранных очков по положению о наградах,  </a:t>
            </a:r>
            <a:r>
              <a:rPr lang="ru-RU" sz="2000" dirty="0" smtClean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превысило  </a:t>
            </a:r>
            <a:r>
              <a:rPr lang="ru-RU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1200. </a:t>
            </a:r>
          </a:p>
          <a:p>
            <a:pPr marL="342900" indent="-34290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ru-RU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очередной раз порадовал  </a:t>
            </a:r>
            <a:r>
              <a:rPr lang="ru-RU" sz="2000" b="1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Олег </a:t>
            </a:r>
            <a:r>
              <a:rPr lang="ru-RU" sz="2000" b="1" dirty="0" err="1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Стрибный</a:t>
            </a:r>
            <a:r>
              <a:rPr lang="ru-RU" sz="2000" b="1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US" sz="2000" b="1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RD</a:t>
            </a:r>
            <a:r>
              <a:rPr lang="ru-RU" sz="2000" b="1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2000" b="1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ru-RU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, активировавший большое количество  </a:t>
            </a:r>
            <a:r>
              <a:rPr lang="en-US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RDA </a:t>
            </a:r>
            <a:r>
              <a:rPr lang="ru-RU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в разных областях России, и принявший участие в победной работе </a:t>
            </a:r>
            <a:r>
              <a:rPr lang="en-US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EF</a:t>
            </a:r>
            <a:r>
              <a:rPr lang="ru-RU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8</a:t>
            </a:r>
            <a:r>
              <a:rPr lang="en-US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R</a:t>
            </a:r>
            <a:r>
              <a:rPr lang="ru-RU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в </a:t>
            </a:r>
            <a:r>
              <a:rPr lang="en-US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CQWW CW </a:t>
            </a:r>
            <a:r>
              <a:rPr lang="ru-RU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в ноябре 2017 года</a:t>
            </a:r>
            <a:r>
              <a:rPr lang="ru-RU" sz="18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8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100">
                <a:solidFill>
                  <a:srgbClr val="242492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700">
                <a:solidFill>
                  <a:srgbClr val="242492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242492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900">
                <a:solidFill>
                  <a:srgbClr val="242492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9913FAC-4C66-4F67-B615-A5C12FD43D35}" type="slidenum">
              <a:rPr lang="ru-RU" altLang="ru-RU" sz="1400">
                <a:solidFill>
                  <a:srgbClr val="000066"/>
                </a:solidFill>
              </a:rPr>
              <a:pPr>
                <a:spcBef>
                  <a:spcPct val="0"/>
                </a:spcBef>
                <a:buFontTx/>
                <a:buNone/>
              </a:pPr>
              <a:t>16</a:t>
            </a:fld>
            <a:endParaRPr lang="ru-RU" altLang="ru-RU" sz="1400">
              <a:solidFill>
                <a:srgbClr val="000066"/>
              </a:solidFill>
            </a:endParaRPr>
          </a:p>
        </p:txBody>
      </p:sp>
      <p:sp>
        <p:nvSpPr>
          <p:cNvPr id="26627" name="Заголовок 1"/>
          <p:cNvSpPr>
            <a:spLocks noGrp="1"/>
          </p:cNvSpPr>
          <p:nvPr>
            <p:ph type="title"/>
          </p:nvPr>
        </p:nvSpPr>
        <p:spPr>
          <a:xfrm>
            <a:off x="1204788" y="571405"/>
            <a:ext cx="6934200" cy="1143000"/>
          </a:xfrm>
        </p:spPr>
        <p:txBody>
          <a:bodyPr/>
          <a:lstStyle/>
          <a:p>
            <a:r>
              <a:rPr lang="ru-RU" altLang="ru-RU" sz="2400" b="1" dirty="0" smtClean="0">
                <a:solidFill>
                  <a:schemeClr val="tx1"/>
                </a:solidFill>
              </a:rPr>
              <a:t>Экспедиционная активность </a:t>
            </a:r>
            <a:br>
              <a:rPr lang="ru-RU" altLang="ru-RU" sz="2400" b="1" dirty="0" smtClean="0">
                <a:solidFill>
                  <a:schemeClr val="tx1"/>
                </a:solidFill>
              </a:rPr>
            </a:br>
            <a:r>
              <a:rPr lang="ru-RU" altLang="ru-RU" sz="2400" b="1" dirty="0" smtClean="0">
                <a:solidFill>
                  <a:schemeClr val="tx1"/>
                </a:solidFill>
              </a:rPr>
              <a:t>радиолюбителей АЛРС в 2018 году</a:t>
            </a:r>
            <a:r>
              <a:rPr lang="ru-RU" altLang="ru-RU" sz="1600" dirty="0" smtClean="0">
                <a:solidFill>
                  <a:srgbClr val="333399"/>
                </a:solidFill>
              </a:rPr>
              <a:t/>
            </a:r>
            <a:br>
              <a:rPr lang="ru-RU" altLang="ru-RU" sz="1600" dirty="0" smtClean="0">
                <a:solidFill>
                  <a:srgbClr val="333399"/>
                </a:solidFill>
              </a:rPr>
            </a:br>
            <a:endParaRPr lang="ru-RU" altLang="ru-RU" sz="1600" dirty="0" smtClean="0"/>
          </a:p>
        </p:txBody>
      </p:sp>
      <p:pic>
        <p:nvPicPr>
          <p:cNvPr id="26628" name="Picture 23" descr="Srr_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313" y="285750"/>
            <a:ext cx="9144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Picture 5" descr="Эмблема АЛРС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404813"/>
            <a:ext cx="1173163" cy="118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57212" y="2166842"/>
            <a:ext cx="8358187" cy="43420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ru-RU" sz="2000" dirty="0" smtClean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Также большое количество </a:t>
            </a:r>
            <a:r>
              <a:rPr lang="en-US" sz="2000" dirty="0" smtClean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RDA </a:t>
            </a:r>
            <a:r>
              <a:rPr lang="ru-RU" sz="2000" dirty="0" smtClean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в различных областях России активировал </a:t>
            </a:r>
            <a:r>
              <a:rPr lang="ru-RU" sz="2000" b="1" dirty="0" smtClean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Владимир Сидоров </a:t>
            </a:r>
            <a:r>
              <a:rPr lang="en-US" sz="2000" b="1" dirty="0" smtClean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RV</a:t>
            </a:r>
            <a:r>
              <a:rPr lang="ru-RU" sz="2000" b="1" dirty="0" smtClean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2000" b="1" dirty="0" smtClean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CC</a:t>
            </a:r>
            <a:r>
              <a:rPr lang="ru-RU" sz="2000" dirty="0" smtClean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, кроме этого он посетил несколько островов по программе </a:t>
            </a:r>
            <a:r>
              <a:rPr lang="en-US" sz="2000" dirty="0" smtClean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RRA</a:t>
            </a:r>
            <a:r>
              <a:rPr lang="ru-RU" sz="2000" dirty="0" smtClean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ru-RU" sz="2000" dirty="0" smtClean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Как и в прошлом году, </a:t>
            </a:r>
            <a:r>
              <a:rPr lang="ru-RU" sz="2000" b="1" dirty="0" smtClean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Сергей </a:t>
            </a:r>
            <a:r>
              <a:rPr lang="ru-RU" sz="2000" b="1" dirty="0" err="1" smtClean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Косинский</a:t>
            </a:r>
            <a:r>
              <a:rPr lang="ru-RU" sz="2000" b="1" dirty="0" smtClean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US" sz="2000" b="1" dirty="0" smtClean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UA</a:t>
            </a:r>
            <a:r>
              <a:rPr lang="ru-RU" sz="2000" b="1" dirty="0" smtClean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2000" b="1" dirty="0" smtClean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ATD </a:t>
            </a:r>
            <a:r>
              <a:rPr lang="ru-RU" sz="2000" dirty="0" smtClean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осваивал острова Ладожского озера. В этом году он активировал 18 островов. Теперь на Ладоге нет больше островов куда не ступала нога  радиолюбителя.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ru-RU" sz="2000" b="1" dirty="0" smtClean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Константин </a:t>
            </a:r>
            <a:r>
              <a:rPr lang="ru-RU" sz="2000" b="1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Александров  </a:t>
            </a:r>
            <a:r>
              <a:rPr lang="en-US" sz="2000" b="1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RA</a:t>
            </a:r>
            <a:r>
              <a:rPr lang="ru-RU" sz="2000" b="1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2000" b="1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L </a:t>
            </a:r>
            <a:r>
              <a:rPr lang="ru-RU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тоже порадовал большой активностью в 2018 году, совершив 18 </a:t>
            </a:r>
            <a:r>
              <a:rPr lang="ru-RU" sz="2000" dirty="0" err="1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радиоэкспедиционных</a:t>
            </a:r>
            <a:r>
              <a:rPr lang="ru-RU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 выездов.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ru-RU" sz="2000" dirty="0" smtClean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Кроме </a:t>
            </a:r>
            <a:r>
              <a:rPr lang="ru-RU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вышеперечисленных обладателей </a:t>
            </a:r>
            <a:r>
              <a:rPr lang="ru-RU" sz="2000" dirty="0" smtClean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наград, </a:t>
            </a:r>
            <a:r>
              <a:rPr lang="ru-RU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в 2018 годы в радиолюбительских экспедициях участвовали: </a:t>
            </a:r>
            <a:r>
              <a:rPr lang="en-US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R</a:t>
            </a:r>
            <a:r>
              <a:rPr lang="ru-RU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BFG</a:t>
            </a:r>
            <a:r>
              <a:rPr lang="ru-RU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R</a:t>
            </a:r>
            <a:r>
              <a:rPr lang="ru-RU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CAV</a:t>
            </a:r>
            <a:r>
              <a:rPr lang="ru-RU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RA</a:t>
            </a:r>
            <a:r>
              <a:rPr lang="ru-RU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AEI</a:t>
            </a:r>
            <a:r>
              <a:rPr lang="ru-RU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RA</a:t>
            </a:r>
            <a:r>
              <a:rPr lang="ru-RU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AO</a:t>
            </a:r>
            <a:r>
              <a:rPr lang="ru-RU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RD</a:t>
            </a:r>
            <a:r>
              <a:rPr lang="ru-RU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AS</a:t>
            </a:r>
            <a:r>
              <a:rPr lang="ru-RU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UA</a:t>
            </a:r>
            <a:r>
              <a:rPr lang="ru-RU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AAY</a:t>
            </a:r>
            <a:r>
              <a:rPr lang="ru-RU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UA</a:t>
            </a:r>
            <a:r>
              <a:rPr lang="ru-RU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ru-RU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0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1143000" y="608013"/>
            <a:ext cx="6934200" cy="949325"/>
          </a:xfrm>
        </p:spPr>
        <p:txBody>
          <a:bodyPr/>
          <a:lstStyle/>
          <a:p>
            <a:r>
              <a:rPr lang="ru-RU" altLang="ru-RU" sz="2400" b="1" dirty="0" smtClean="0">
                <a:solidFill>
                  <a:schemeClr val="tx1"/>
                </a:solidFill>
              </a:rPr>
              <a:t>Отчет Комитета по работе с детьми </a:t>
            </a:r>
            <a:br>
              <a:rPr lang="ru-RU" altLang="ru-RU" sz="2400" b="1" dirty="0" smtClean="0">
                <a:solidFill>
                  <a:schemeClr val="tx1"/>
                </a:solidFill>
              </a:rPr>
            </a:br>
            <a:r>
              <a:rPr lang="ru-RU" altLang="ru-RU" sz="2400" b="1" dirty="0" smtClean="0">
                <a:solidFill>
                  <a:schemeClr val="tx1"/>
                </a:solidFill>
              </a:rPr>
              <a:t> в 2017 году</a:t>
            </a:r>
            <a:r>
              <a:rPr lang="ru-RU" altLang="ru-RU" sz="1600" dirty="0" smtClean="0">
                <a:solidFill>
                  <a:schemeClr val="tx1"/>
                </a:solidFill>
              </a:rPr>
              <a:t/>
            </a:r>
            <a:br>
              <a:rPr lang="ru-RU" altLang="ru-RU" sz="1600" dirty="0" smtClean="0">
                <a:solidFill>
                  <a:schemeClr val="tx1"/>
                </a:solidFill>
              </a:rPr>
            </a:br>
            <a:endParaRPr lang="ru-RU" altLang="ru-RU" sz="1600" dirty="0" smtClean="0">
              <a:solidFill>
                <a:schemeClr val="tx1"/>
              </a:solidFill>
            </a:endParaRPr>
          </a:p>
        </p:txBody>
      </p:sp>
      <p:sp>
        <p:nvSpPr>
          <p:cNvPr id="27651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100">
                <a:solidFill>
                  <a:srgbClr val="242492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700">
                <a:solidFill>
                  <a:srgbClr val="242492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242492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900">
                <a:solidFill>
                  <a:srgbClr val="242492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0BB51AD-D59C-4516-B819-C63A2E841D8B}" type="slidenum">
              <a:rPr lang="ru-RU" altLang="ru-RU" sz="1400">
                <a:solidFill>
                  <a:srgbClr val="000066"/>
                </a:solidFill>
              </a:rPr>
              <a:pPr>
                <a:spcBef>
                  <a:spcPct val="0"/>
                </a:spcBef>
                <a:buFontTx/>
                <a:buNone/>
              </a:pPr>
              <a:t>17</a:t>
            </a:fld>
            <a:endParaRPr lang="ru-RU" altLang="ru-RU" sz="1400">
              <a:solidFill>
                <a:srgbClr val="000066"/>
              </a:solidFill>
            </a:endParaRPr>
          </a:p>
        </p:txBody>
      </p:sp>
      <p:pic>
        <p:nvPicPr>
          <p:cNvPr id="27652" name="Picture 23" descr="Srr_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60350"/>
            <a:ext cx="1152525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Picture 5" descr="Эмблема АЛРС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404813"/>
            <a:ext cx="1173163" cy="118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863358" y="2395495"/>
            <a:ext cx="7909048" cy="933368"/>
          </a:xfrm>
          <a:prstGeom prst="rect">
            <a:avLst/>
          </a:prstGeom>
        </p:spPr>
        <p:txBody>
          <a:bodyPr rIns="91440" anchor="b">
            <a:no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marL="54864" algn="ctr">
              <a:spcBef>
                <a:spcPct val="0"/>
              </a:spcBef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Комитет по работе с детьми, молодежью и коллективными радиостанциями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55576" y="5662652"/>
            <a:ext cx="7909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Председатель комитета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Стрибный Олег Юрьевич 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RD1A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00112" y="3442581"/>
            <a:ext cx="79090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Отчет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201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8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339036"/>
            <a:ext cx="7776864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Организованы и проведены следующие мероприятия:</a:t>
            </a:r>
          </a:p>
          <a:p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Первенство Санкт-Петербурга по радиосвязи</a:t>
            </a:r>
            <a:b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</a:b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на КВ (апрель)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Очное первенство Санкт-Петербурга по радиосвязи на УКВ (май)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Первенство Санкт-Петербурга по скоростной радиотелеграфии (ноябрь)</a:t>
            </a:r>
          </a:p>
        </p:txBody>
      </p:sp>
    </p:spTree>
    <p:extLst>
      <p:ext uri="{BB962C8B-B14F-4D97-AF65-F5344CB8AC3E}">
        <p14:creationId xmlns:p14="http://schemas.microsoft.com/office/powerpoint/2010/main" val="3809573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845586" y="404665"/>
            <a:ext cx="7722858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Приняли участие в следующих мероприятиях: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Всероссийские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соревнования по радиосвязи на КВ «Снежинка» (декабрь)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Зональные соревнования по радиосвязи на КВ (февраль)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Смена юных техников «</a:t>
            </a:r>
            <a:r>
              <a:rPr lang="ru-RU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Техностарт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» - фестиваль детского технического творчества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Первенство России среди молодёжи по радиосвязи на КВ (апрель)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Международные соревнования по радиосвязи на КВ «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Field Day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» (июнь)</a:t>
            </a:r>
          </a:p>
        </p:txBody>
      </p:sp>
    </p:spTree>
    <p:extLst>
      <p:ext uri="{BB962C8B-B14F-4D97-AF65-F5344CB8AC3E}">
        <p14:creationId xmlns:p14="http://schemas.microsoft.com/office/powerpoint/2010/main" val="3737663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Номер слайда 1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100">
                <a:solidFill>
                  <a:srgbClr val="242492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700">
                <a:solidFill>
                  <a:srgbClr val="242492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242492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900">
                <a:solidFill>
                  <a:srgbClr val="242492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B366485-1452-4BA2-9CEE-A299841ADC3B}" type="slidenum">
              <a:rPr lang="ru-RU" altLang="ru-RU" sz="1400">
                <a:solidFill>
                  <a:srgbClr val="000066"/>
                </a:solidFill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ru-RU" altLang="ru-RU" sz="1400">
              <a:solidFill>
                <a:srgbClr val="000066"/>
              </a:solidFill>
            </a:endParaRPr>
          </a:p>
        </p:txBody>
      </p:sp>
      <p:sp>
        <p:nvSpPr>
          <p:cNvPr id="7171" name="TextBox 19"/>
          <p:cNvSpPr txBox="1">
            <a:spLocks noChangeArrowheads="1"/>
          </p:cNvSpPr>
          <p:nvPr/>
        </p:nvSpPr>
        <p:spPr bwMode="auto">
          <a:xfrm>
            <a:off x="4140200" y="908050"/>
            <a:ext cx="1584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100">
                <a:solidFill>
                  <a:srgbClr val="242492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700">
                <a:solidFill>
                  <a:srgbClr val="242492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242492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900">
                <a:solidFill>
                  <a:srgbClr val="242492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333399"/>
                </a:solidFill>
              </a:rPr>
              <a:t>СРР</a:t>
            </a:r>
          </a:p>
        </p:txBody>
      </p:sp>
      <p:sp>
        <p:nvSpPr>
          <p:cNvPr id="7172" name="TextBox 21"/>
          <p:cNvSpPr txBox="1">
            <a:spLocks noChangeArrowheads="1"/>
          </p:cNvSpPr>
          <p:nvPr/>
        </p:nvSpPr>
        <p:spPr bwMode="auto">
          <a:xfrm>
            <a:off x="395288" y="1989138"/>
            <a:ext cx="16557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100">
                <a:solidFill>
                  <a:srgbClr val="242492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700">
                <a:solidFill>
                  <a:srgbClr val="242492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242492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900">
                <a:solidFill>
                  <a:srgbClr val="242492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333399"/>
                </a:solidFill>
              </a:rPr>
              <a:t>Комитет  по спорту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333399"/>
                </a:solidFill>
              </a:rPr>
              <a:t>Правительства СПб</a:t>
            </a:r>
          </a:p>
        </p:txBody>
      </p:sp>
      <p:sp>
        <p:nvSpPr>
          <p:cNvPr id="7173" name="TextBox 22"/>
          <p:cNvSpPr txBox="1">
            <a:spLocks noChangeArrowheads="1"/>
          </p:cNvSpPr>
          <p:nvPr/>
        </p:nvSpPr>
        <p:spPr bwMode="auto">
          <a:xfrm>
            <a:off x="2281238" y="2060575"/>
            <a:ext cx="11668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100">
                <a:solidFill>
                  <a:srgbClr val="242492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700">
                <a:solidFill>
                  <a:srgbClr val="242492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242492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900">
                <a:solidFill>
                  <a:srgbClr val="242492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rgbClr val="333399"/>
                </a:solidFill>
              </a:rPr>
              <a:t>РО СРР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rgbClr val="333399"/>
                </a:solidFill>
              </a:rPr>
              <a:t>по СПб</a:t>
            </a:r>
          </a:p>
        </p:txBody>
      </p:sp>
      <p:sp>
        <p:nvSpPr>
          <p:cNvPr id="7174" name="TextBox 23"/>
          <p:cNvSpPr txBox="1">
            <a:spLocks noChangeArrowheads="1"/>
          </p:cNvSpPr>
          <p:nvPr/>
        </p:nvSpPr>
        <p:spPr bwMode="auto">
          <a:xfrm>
            <a:off x="2124075" y="2997200"/>
            <a:ext cx="10795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100">
                <a:solidFill>
                  <a:srgbClr val="242492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700">
                <a:solidFill>
                  <a:srgbClr val="242492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242492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900">
                <a:solidFill>
                  <a:srgbClr val="242492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rgbClr val="333399"/>
                </a:solidFill>
              </a:rPr>
              <a:t>СОВЕТ</a:t>
            </a:r>
          </a:p>
        </p:txBody>
      </p:sp>
      <p:sp>
        <p:nvSpPr>
          <p:cNvPr id="7175" name="TextBox 24"/>
          <p:cNvSpPr txBox="1">
            <a:spLocks noChangeArrowheads="1"/>
          </p:cNvSpPr>
          <p:nvPr/>
        </p:nvSpPr>
        <p:spPr bwMode="auto">
          <a:xfrm>
            <a:off x="4708525" y="2060575"/>
            <a:ext cx="14478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100">
                <a:solidFill>
                  <a:srgbClr val="242492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700">
                <a:solidFill>
                  <a:srgbClr val="242492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242492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900">
                <a:solidFill>
                  <a:srgbClr val="242492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333399"/>
                </a:solidFill>
              </a:rPr>
              <a:t>РО СРР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333399"/>
                </a:solidFill>
              </a:rPr>
              <a:t>по ЛО</a:t>
            </a:r>
          </a:p>
        </p:txBody>
      </p:sp>
      <p:sp>
        <p:nvSpPr>
          <p:cNvPr id="7176" name="TextBox 25"/>
          <p:cNvSpPr txBox="1">
            <a:spLocks noChangeArrowheads="1"/>
          </p:cNvSpPr>
          <p:nvPr/>
        </p:nvSpPr>
        <p:spPr bwMode="auto">
          <a:xfrm>
            <a:off x="4932363" y="2997200"/>
            <a:ext cx="11525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100">
                <a:solidFill>
                  <a:srgbClr val="242492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700">
                <a:solidFill>
                  <a:srgbClr val="242492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242492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900">
                <a:solidFill>
                  <a:srgbClr val="242492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rgbClr val="333399"/>
                </a:solidFill>
              </a:rPr>
              <a:t>СОВЕТ</a:t>
            </a:r>
          </a:p>
        </p:txBody>
      </p:sp>
      <p:sp>
        <p:nvSpPr>
          <p:cNvPr id="7177" name="TextBox 26"/>
          <p:cNvSpPr txBox="1">
            <a:spLocks noChangeArrowheads="1"/>
          </p:cNvSpPr>
          <p:nvPr/>
        </p:nvSpPr>
        <p:spPr bwMode="auto">
          <a:xfrm>
            <a:off x="3008313" y="3500438"/>
            <a:ext cx="18716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100">
                <a:solidFill>
                  <a:srgbClr val="242492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700">
                <a:solidFill>
                  <a:srgbClr val="242492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242492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900">
                <a:solidFill>
                  <a:srgbClr val="242492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rgbClr val="333399"/>
                </a:solidFill>
              </a:rPr>
              <a:t>  Р/клуб АЛРС</a:t>
            </a:r>
          </a:p>
        </p:txBody>
      </p:sp>
      <p:sp>
        <p:nvSpPr>
          <p:cNvPr id="7178" name="TextBox 27"/>
          <p:cNvSpPr txBox="1">
            <a:spLocks noChangeArrowheads="1"/>
          </p:cNvSpPr>
          <p:nvPr/>
        </p:nvSpPr>
        <p:spPr bwMode="auto">
          <a:xfrm>
            <a:off x="3348038" y="3860800"/>
            <a:ext cx="1584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100">
                <a:solidFill>
                  <a:srgbClr val="242492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700">
                <a:solidFill>
                  <a:srgbClr val="242492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242492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900">
                <a:solidFill>
                  <a:srgbClr val="242492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000">
              <a:solidFill>
                <a:srgbClr val="333399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ru-RU" sz="2000" b="1">
                <a:solidFill>
                  <a:srgbClr val="333399"/>
                </a:solidFill>
              </a:rPr>
              <a:t>QSL-</a:t>
            </a:r>
            <a:r>
              <a:rPr lang="ru-RU" altLang="ru-RU" sz="2000" b="1">
                <a:solidFill>
                  <a:srgbClr val="333399"/>
                </a:solidFill>
              </a:rPr>
              <a:t>бюро</a:t>
            </a:r>
          </a:p>
        </p:txBody>
      </p:sp>
      <p:sp>
        <p:nvSpPr>
          <p:cNvPr id="7179" name="TextBox 28"/>
          <p:cNvSpPr txBox="1">
            <a:spLocks noChangeArrowheads="1"/>
          </p:cNvSpPr>
          <p:nvPr/>
        </p:nvSpPr>
        <p:spPr bwMode="auto">
          <a:xfrm>
            <a:off x="3276600" y="4508500"/>
            <a:ext cx="115093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100">
                <a:solidFill>
                  <a:srgbClr val="242492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700">
                <a:solidFill>
                  <a:srgbClr val="242492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242492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900">
                <a:solidFill>
                  <a:srgbClr val="242492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000">
              <a:solidFill>
                <a:srgbClr val="333399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000">
              <a:solidFill>
                <a:srgbClr val="333399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>
                <a:solidFill>
                  <a:srgbClr val="333399"/>
                </a:solidFill>
              </a:rPr>
              <a:t>ККС</a:t>
            </a:r>
          </a:p>
        </p:txBody>
      </p:sp>
      <p:sp>
        <p:nvSpPr>
          <p:cNvPr id="7180" name="TextBox 29"/>
          <p:cNvSpPr txBox="1">
            <a:spLocks noChangeArrowheads="1"/>
          </p:cNvSpPr>
          <p:nvPr/>
        </p:nvSpPr>
        <p:spPr bwMode="auto">
          <a:xfrm>
            <a:off x="2987675" y="5157788"/>
            <a:ext cx="1800225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100">
                <a:solidFill>
                  <a:srgbClr val="242492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700">
                <a:solidFill>
                  <a:srgbClr val="242492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242492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900">
                <a:solidFill>
                  <a:srgbClr val="242492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000">
              <a:solidFill>
                <a:srgbClr val="333399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000">
              <a:solidFill>
                <a:srgbClr val="333399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000">
              <a:solidFill>
                <a:srgbClr val="333399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rgbClr val="333399"/>
                </a:solidFill>
              </a:rPr>
              <a:t>КС</a:t>
            </a:r>
          </a:p>
        </p:txBody>
      </p:sp>
      <p:sp>
        <p:nvSpPr>
          <p:cNvPr id="7181" name="TextBox 30"/>
          <p:cNvSpPr txBox="1">
            <a:spLocks noChangeArrowheads="1"/>
          </p:cNvSpPr>
          <p:nvPr/>
        </p:nvSpPr>
        <p:spPr bwMode="auto">
          <a:xfrm>
            <a:off x="3059113" y="5013325"/>
            <a:ext cx="1944687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100">
                <a:solidFill>
                  <a:srgbClr val="242492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700">
                <a:solidFill>
                  <a:srgbClr val="242492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242492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900">
                <a:solidFill>
                  <a:srgbClr val="242492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200">
              <a:solidFill>
                <a:srgbClr val="333399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200">
              <a:solidFill>
                <a:srgbClr val="333399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200">
              <a:solidFill>
                <a:srgbClr val="333399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rgbClr val="333399"/>
                </a:solidFill>
              </a:rPr>
              <a:t>Соревнования</a:t>
            </a:r>
          </a:p>
        </p:txBody>
      </p:sp>
      <p:sp>
        <p:nvSpPr>
          <p:cNvPr id="7182" name="TextBox 31"/>
          <p:cNvSpPr txBox="1">
            <a:spLocks noChangeArrowheads="1"/>
          </p:cNvSpPr>
          <p:nvPr/>
        </p:nvSpPr>
        <p:spPr bwMode="auto">
          <a:xfrm>
            <a:off x="6804025" y="1989138"/>
            <a:ext cx="18002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100">
                <a:solidFill>
                  <a:srgbClr val="242492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700">
                <a:solidFill>
                  <a:srgbClr val="242492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242492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900">
                <a:solidFill>
                  <a:srgbClr val="242492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333399"/>
                </a:solidFill>
              </a:rPr>
              <a:t>Комитет по  спорту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333399"/>
                </a:solidFill>
              </a:rPr>
              <a:t>Правительства ЛО</a:t>
            </a:r>
          </a:p>
        </p:txBody>
      </p:sp>
      <p:sp>
        <p:nvSpPr>
          <p:cNvPr id="7183" name="Прямоугольник 38"/>
          <p:cNvSpPr>
            <a:spLocks noChangeArrowheads="1"/>
          </p:cNvSpPr>
          <p:nvPr/>
        </p:nvSpPr>
        <p:spPr bwMode="auto">
          <a:xfrm>
            <a:off x="323850" y="1989138"/>
            <a:ext cx="1655763" cy="1368425"/>
          </a:xfrm>
          <a:prstGeom prst="rect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100">
                <a:solidFill>
                  <a:srgbClr val="242492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700">
                <a:solidFill>
                  <a:srgbClr val="242492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242492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900">
                <a:solidFill>
                  <a:srgbClr val="242492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200">
              <a:solidFill>
                <a:srgbClr val="333399"/>
              </a:solidFill>
            </a:endParaRPr>
          </a:p>
        </p:txBody>
      </p:sp>
      <p:sp>
        <p:nvSpPr>
          <p:cNvPr id="7184" name="Прямоугольник 39"/>
          <p:cNvSpPr>
            <a:spLocks noChangeArrowheads="1"/>
          </p:cNvSpPr>
          <p:nvPr/>
        </p:nvSpPr>
        <p:spPr bwMode="auto">
          <a:xfrm>
            <a:off x="2339975" y="1989138"/>
            <a:ext cx="1295400" cy="863600"/>
          </a:xfrm>
          <a:prstGeom prst="rect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100">
                <a:solidFill>
                  <a:srgbClr val="242492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700">
                <a:solidFill>
                  <a:srgbClr val="242492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242492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900">
                <a:solidFill>
                  <a:srgbClr val="242492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200">
              <a:solidFill>
                <a:srgbClr val="333399"/>
              </a:solidFill>
            </a:endParaRPr>
          </a:p>
        </p:txBody>
      </p:sp>
      <p:sp>
        <p:nvSpPr>
          <p:cNvPr id="7185" name="Прямоугольник 40"/>
          <p:cNvSpPr>
            <a:spLocks noChangeArrowheads="1"/>
          </p:cNvSpPr>
          <p:nvPr/>
        </p:nvSpPr>
        <p:spPr bwMode="auto">
          <a:xfrm>
            <a:off x="4716463" y="1989138"/>
            <a:ext cx="1511300" cy="863600"/>
          </a:xfrm>
          <a:prstGeom prst="rect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100">
                <a:solidFill>
                  <a:srgbClr val="242492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700">
                <a:solidFill>
                  <a:srgbClr val="242492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242492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900">
                <a:solidFill>
                  <a:srgbClr val="242492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200">
              <a:solidFill>
                <a:srgbClr val="333399"/>
              </a:solidFill>
            </a:endParaRPr>
          </a:p>
        </p:txBody>
      </p:sp>
      <p:sp>
        <p:nvSpPr>
          <p:cNvPr id="7186" name="Прямоугольник 41"/>
          <p:cNvSpPr>
            <a:spLocks noChangeArrowheads="1"/>
          </p:cNvSpPr>
          <p:nvPr/>
        </p:nvSpPr>
        <p:spPr bwMode="auto">
          <a:xfrm>
            <a:off x="6732588" y="1989138"/>
            <a:ext cx="2016125" cy="1295400"/>
          </a:xfrm>
          <a:prstGeom prst="rect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100">
                <a:solidFill>
                  <a:srgbClr val="242492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700">
                <a:solidFill>
                  <a:srgbClr val="242492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242492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900">
                <a:solidFill>
                  <a:srgbClr val="242492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200">
              <a:solidFill>
                <a:srgbClr val="333399"/>
              </a:solidFill>
            </a:endParaRPr>
          </a:p>
        </p:txBody>
      </p:sp>
      <p:sp>
        <p:nvSpPr>
          <p:cNvPr id="7187" name="Овал 44"/>
          <p:cNvSpPr>
            <a:spLocks noChangeArrowheads="1"/>
          </p:cNvSpPr>
          <p:nvPr/>
        </p:nvSpPr>
        <p:spPr bwMode="auto">
          <a:xfrm>
            <a:off x="2124075" y="2997200"/>
            <a:ext cx="1439863" cy="431800"/>
          </a:xfrm>
          <a:prstGeom prst="ellips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100">
                <a:solidFill>
                  <a:srgbClr val="242492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700">
                <a:solidFill>
                  <a:srgbClr val="242492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242492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900">
                <a:solidFill>
                  <a:srgbClr val="242492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200">
              <a:solidFill>
                <a:srgbClr val="333399"/>
              </a:solidFill>
            </a:endParaRPr>
          </a:p>
        </p:txBody>
      </p:sp>
      <p:sp>
        <p:nvSpPr>
          <p:cNvPr id="7188" name="Овал 45"/>
          <p:cNvSpPr>
            <a:spLocks noChangeArrowheads="1"/>
          </p:cNvSpPr>
          <p:nvPr/>
        </p:nvSpPr>
        <p:spPr bwMode="auto">
          <a:xfrm>
            <a:off x="4932363" y="2997200"/>
            <a:ext cx="1439862" cy="503238"/>
          </a:xfrm>
          <a:prstGeom prst="ellips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100">
                <a:solidFill>
                  <a:srgbClr val="242492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700">
                <a:solidFill>
                  <a:srgbClr val="242492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242492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900">
                <a:solidFill>
                  <a:srgbClr val="242492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200">
              <a:solidFill>
                <a:srgbClr val="333399"/>
              </a:solidFill>
            </a:endParaRPr>
          </a:p>
        </p:txBody>
      </p:sp>
      <p:sp>
        <p:nvSpPr>
          <p:cNvPr id="7189" name="Прямоугольник 46"/>
          <p:cNvSpPr>
            <a:spLocks noChangeArrowheads="1"/>
          </p:cNvSpPr>
          <p:nvPr/>
        </p:nvSpPr>
        <p:spPr bwMode="auto">
          <a:xfrm>
            <a:off x="3203575" y="3500438"/>
            <a:ext cx="1655763" cy="504825"/>
          </a:xfrm>
          <a:prstGeom prst="rect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100">
                <a:solidFill>
                  <a:srgbClr val="242492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700">
                <a:solidFill>
                  <a:srgbClr val="242492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242492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900">
                <a:solidFill>
                  <a:srgbClr val="242492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200">
              <a:solidFill>
                <a:srgbClr val="333399"/>
              </a:solidFill>
            </a:endParaRPr>
          </a:p>
        </p:txBody>
      </p:sp>
      <p:sp>
        <p:nvSpPr>
          <p:cNvPr id="7190" name="Прямоугольник 47"/>
          <p:cNvSpPr>
            <a:spLocks noChangeArrowheads="1"/>
          </p:cNvSpPr>
          <p:nvPr/>
        </p:nvSpPr>
        <p:spPr bwMode="auto">
          <a:xfrm>
            <a:off x="3203575" y="4005263"/>
            <a:ext cx="1655763" cy="792162"/>
          </a:xfrm>
          <a:prstGeom prst="rect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100">
                <a:solidFill>
                  <a:srgbClr val="242492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700">
                <a:solidFill>
                  <a:srgbClr val="242492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242492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900">
                <a:solidFill>
                  <a:srgbClr val="242492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200">
              <a:solidFill>
                <a:srgbClr val="333399"/>
              </a:solidFill>
            </a:endParaRPr>
          </a:p>
        </p:txBody>
      </p:sp>
      <p:sp>
        <p:nvSpPr>
          <p:cNvPr id="7191" name="Прямоугольник 48"/>
          <p:cNvSpPr>
            <a:spLocks noChangeArrowheads="1"/>
          </p:cNvSpPr>
          <p:nvPr/>
        </p:nvSpPr>
        <p:spPr bwMode="auto">
          <a:xfrm>
            <a:off x="3203575" y="4797425"/>
            <a:ext cx="1655763" cy="719138"/>
          </a:xfrm>
          <a:prstGeom prst="rect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100">
                <a:solidFill>
                  <a:srgbClr val="242492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700">
                <a:solidFill>
                  <a:srgbClr val="242492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242492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900">
                <a:solidFill>
                  <a:srgbClr val="242492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200">
              <a:solidFill>
                <a:srgbClr val="333399"/>
              </a:solidFill>
            </a:endParaRPr>
          </a:p>
        </p:txBody>
      </p:sp>
      <p:sp>
        <p:nvSpPr>
          <p:cNvPr id="7192" name="Прямоугольник 51"/>
          <p:cNvSpPr>
            <a:spLocks noChangeArrowheads="1"/>
          </p:cNvSpPr>
          <p:nvPr/>
        </p:nvSpPr>
        <p:spPr bwMode="auto">
          <a:xfrm>
            <a:off x="3203575" y="5516563"/>
            <a:ext cx="1655763" cy="504825"/>
          </a:xfrm>
          <a:prstGeom prst="rect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100">
                <a:solidFill>
                  <a:srgbClr val="242492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700">
                <a:solidFill>
                  <a:srgbClr val="242492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242492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900">
                <a:solidFill>
                  <a:srgbClr val="242492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200">
              <a:solidFill>
                <a:srgbClr val="333399"/>
              </a:solidFill>
            </a:endParaRPr>
          </a:p>
        </p:txBody>
      </p:sp>
      <p:sp>
        <p:nvSpPr>
          <p:cNvPr id="7193" name="Прямоугольник 52"/>
          <p:cNvSpPr>
            <a:spLocks noChangeArrowheads="1"/>
          </p:cNvSpPr>
          <p:nvPr/>
        </p:nvSpPr>
        <p:spPr bwMode="auto">
          <a:xfrm>
            <a:off x="3203575" y="6021388"/>
            <a:ext cx="1655763" cy="503237"/>
          </a:xfrm>
          <a:prstGeom prst="rect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100">
                <a:solidFill>
                  <a:srgbClr val="242492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700">
                <a:solidFill>
                  <a:srgbClr val="242492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242492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900">
                <a:solidFill>
                  <a:srgbClr val="242492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200">
              <a:solidFill>
                <a:srgbClr val="333399"/>
              </a:solidFill>
            </a:endParaRPr>
          </a:p>
        </p:txBody>
      </p:sp>
      <p:sp>
        <p:nvSpPr>
          <p:cNvPr id="7194" name="Скругленный прямоугольник 53"/>
          <p:cNvSpPr>
            <a:spLocks noChangeArrowheads="1"/>
          </p:cNvSpPr>
          <p:nvPr/>
        </p:nvSpPr>
        <p:spPr bwMode="auto">
          <a:xfrm>
            <a:off x="2843213" y="692150"/>
            <a:ext cx="4105275" cy="936625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100">
                <a:solidFill>
                  <a:srgbClr val="242492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700">
                <a:solidFill>
                  <a:srgbClr val="242492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242492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900">
                <a:solidFill>
                  <a:srgbClr val="242492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200">
              <a:solidFill>
                <a:srgbClr val="333399"/>
              </a:solidFill>
            </a:endParaRPr>
          </a:p>
        </p:txBody>
      </p:sp>
      <p:cxnSp>
        <p:nvCxnSpPr>
          <p:cNvPr id="7195" name="Прямая со стрелкой 55"/>
          <p:cNvCxnSpPr>
            <a:cxnSpLocks noChangeShapeType="1"/>
            <a:stCxn id="7184" idx="1"/>
          </p:cNvCxnSpPr>
          <p:nvPr/>
        </p:nvCxnSpPr>
        <p:spPr bwMode="auto">
          <a:xfrm flipH="1">
            <a:off x="1979613" y="2420938"/>
            <a:ext cx="360362" cy="0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96" name="Прямая со стрелкой 57"/>
          <p:cNvCxnSpPr>
            <a:cxnSpLocks noChangeShapeType="1"/>
            <a:stCxn id="7194" idx="2"/>
          </p:cNvCxnSpPr>
          <p:nvPr/>
        </p:nvCxnSpPr>
        <p:spPr bwMode="auto">
          <a:xfrm flipH="1">
            <a:off x="3635375" y="1628775"/>
            <a:ext cx="1260475" cy="360363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97" name="Прямая со стрелкой 59"/>
          <p:cNvCxnSpPr>
            <a:cxnSpLocks noChangeShapeType="1"/>
            <a:stCxn id="7194" idx="2"/>
            <a:endCxn id="7185" idx="0"/>
          </p:cNvCxnSpPr>
          <p:nvPr/>
        </p:nvCxnSpPr>
        <p:spPr bwMode="auto">
          <a:xfrm>
            <a:off x="4895850" y="1628775"/>
            <a:ext cx="576263" cy="360363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98" name="Прямая со стрелкой 61"/>
          <p:cNvCxnSpPr>
            <a:cxnSpLocks noChangeShapeType="1"/>
            <a:stCxn id="7184" idx="2"/>
            <a:endCxn id="7187" idx="0"/>
          </p:cNvCxnSpPr>
          <p:nvPr/>
        </p:nvCxnSpPr>
        <p:spPr bwMode="auto">
          <a:xfrm flipH="1">
            <a:off x="2843213" y="2852738"/>
            <a:ext cx="144462" cy="144462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99" name="Прямая со стрелкой 63"/>
          <p:cNvCxnSpPr>
            <a:cxnSpLocks noChangeShapeType="1"/>
            <a:stCxn id="7185" idx="2"/>
            <a:endCxn id="7188" idx="0"/>
          </p:cNvCxnSpPr>
          <p:nvPr/>
        </p:nvCxnSpPr>
        <p:spPr bwMode="auto">
          <a:xfrm>
            <a:off x="5472113" y="2852738"/>
            <a:ext cx="179387" cy="144462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00" name="Прямая со стрелкой 65"/>
          <p:cNvCxnSpPr>
            <a:cxnSpLocks noChangeShapeType="1"/>
            <a:endCxn id="7189" idx="0"/>
          </p:cNvCxnSpPr>
          <p:nvPr/>
        </p:nvCxnSpPr>
        <p:spPr bwMode="auto">
          <a:xfrm>
            <a:off x="3635375" y="2852738"/>
            <a:ext cx="396875" cy="647700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01" name="Прямая со стрелкой 67"/>
          <p:cNvCxnSpPr>
            <a:cxnSpLocks noChangeShapeType="1"/>
            <a:endCxn id="7189" idx="0"/>
          </p:cNvCxnSpPr>
          <p:nvPr/>
        </p:nvCxnSpPr>
        <p:spPr bwMode="auto">
          <a:xfrm flipH="1">
            <a:off x="4032250" y="2852738"/>
            <a:ext cx="684213" cy="647700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02" name="Прямая со стрелкой 69"/>
          <p:cNvCxnSpPr>
            <a:cxnSpLocks noChangeShapeType="1"/>
            <a:stCxn id="7185" idx="3"/>
          </p:cNvCxnSpPr>
          <p:nvPr/>
        </p:nvCxnSpPr>
        <p:spPr bwMode="auto">
          <a:xfrm>
            <a:off x="6227763" y="2420938"/>
            <a:ext cx="504825" cy="0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7203" name="Picture 23" descr="Srr_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4005263"/>
            <a:ext cx="1150937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04" name="Picture 5" descr="Эмблема АЛРС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3933825"/>
            <a:ext cx="1676400" cy="168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93CDAA92-359B-49DC-BA7A-0376114C679A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628650" y="419098"/>
            <a:ext cx="7886700" cy="5816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Приняли участие в следующих мероприятиях: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Очное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первенство России по радиосвязи на КВ</a:t>
            </a:r>
            <a:b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Нижнем Новгороде (июль)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Очное первенство России по радиосвязи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УКВ в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г. Щелково, Московская область (сентябрь)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Чемпионат Ленинградской области по радиосвязи на УКВ (октябрь)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Всероссийские молодежные соревнования по радиосвязи на КВ «Дружба» (ноябрь)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Соревнования «Две столицы»</a:t>
            </a:r>
          </a:p>
        </p:txBody>
      </p:sp>
    </p:spTree>
    <p:extLst>
      <p:ext uri="{BB962C8B-B14F-4D97-AF65-F5344CB8AC3E}">
        <p14:creationId xmlns:p14="http://schemas.microsoft.com/office/powerpoint/2010/main" val="516297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Номер слайда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100">
                <a:solidFill>
                  <a:srgbClr val="242492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700">
                <a:solidFill>
                  <a:srgbClr val="242492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242492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900">
                <a:solidFill>
                  <a:srgbClr val="242492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5C05894-B020-4031-ACE1-67B1B2C7D2A5}" type="slidenum">
              <a:rPr lang="ru-RU" altLang="ru-RU" sz="1400">
                <a:solidFill>
                  <a:srgbClr val="000066"/>
                </a:solidFill>
              </a:rPr>
              <a:pPr>
                <a:spcBef>
                  <a:spcPct val="0"/>
                </a:spcBef>
                <a:buFontTx/>
                <a:buNone/>
              </a:pPr>
              <a:t>21</a:t>
            </a:fld>
            <a:endParaRPr lang="ru-RU" altLang="ru-RU" sz="1400">
              <a:solidFill>
                <a:srgbClr val="000066"/>
              </a:solidFill>
            </a:endParaRPr>
          </a:p>
        </p:txBody>
      </p:sp>
      <p:sp>
        <p:nvSpPr>
          <p:cNvPr id="31747" name="Rectangle 2"/>
          <p:cNvSpPr>
            <a:spLocks noChangeArrowheads="1"/>
          </p:cNvSpPr>
          <p:nvPr/>
        </p:nvSpPr>
        <p:spPr bwMode="invGray">
          <a:xfrm>
            <a:off x="323850" y="404813"/>
            <a:ext cx="8496300" cy="590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72000" rIns="0" bIns="72000"/>
          <a:lstStyle>
            <a:lvl1pPr>
              <a:spcBef>
                <a:spcPct val="20000"/>
              </a:spcBef>
              <a:buChar char="•"/>
              <a:defRPr sz="3100">
                <a:solidFill>
                  <a:srgbClr val="242492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700">
                <a:solidFill>
                  <a:srgbClr val="242492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242492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900">
                <a:solidFill>
                  <a:srgbClr val="242492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800" b="1">
              <a:solidFill>
                <a:srgbClr val="333399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b="1">
              <a:solidFill>
                <a:srgbClr val="333399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solidFill>
                  <a:srgbClr val="333399"/>
                </a:solidFill>
              </a:rPr>
              <a:t>      </a:t>
            </a:r>
            <a:endParaRPr lang="en-US" altLang="ru-RU" sz="1800" b="1">
              <a:solidFill>
                <a:srgbClr val="333399"/>
              </a:solidFill>
              <a:cs typeface="Times New Roman" pitchFamily="18" charset="0"/>
            </a:endParaRPr>
          </a:p>
        </p:txBody>
      </p:sp>
      <p:sp>
        <p:nvSpPr>
          <p:cNvPr id="31748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600" dirty="0" smtClean="0">
                <a:latin typeface="Arial Black" pitchFamily="34" charset="0"/>
              </a:rPr>
              <a:t>Предлагаемая величина </a:t>
            </a:r>
            <a:br>
              <a:rPr lang="ru-RU" altLang="ru-RU" sz="3600" dirty="0" smtClean="0">
                <a:latin typeface="Arial Black" pitchFamily="34" charset="0"/>
              </a:rPr>
            </a:br>
            <a:r>
              <a:rPr lang="ru-RU" altLang="ru-RU" sz="3600" dirty="0" smtClean="0">
                <a:latin typeface="Arial Black" pitchFamily="34" charset="0"/>
              </a:rPr>
              <a:t>взносов на 2019 г.</a:t>
            </a:r>
          </a:p>
        </p:txBody>
      </p:sp>
      <p:sp>
        <p:nvSpPr>
          <p:cNvPr id="31749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4313" y="1773238"/>
            <a:ext cx="8605837" cy="4832350"/>
          </a:xfrm>
        </p:spPr>
        <p:txBody>
          <a:bodyPr/>
          <a:lstStyle/>
          <a:p>
            <a:pPr eaLnBrk="1" hangingPunct="1"/>
            <a:r>
              <a:rPr lang="ru-RU" altLang="ru-RU" u="sng" dirty="0" smtClean="0">
                <a:latin typeface="Arial Rounded MT Bold" pitchFamily="34" charset="0"/>
              </a:rPr>
              <a:t>Членские взносы:             </a:t>
            </a:r>
            <a:r>
              <a:rPr lang="en-US" altLang="ru-RU" u="sng" dirty="0" smtClean="0">
                <a:latin typeface="Arial Rounded MT Bold" pitchFamily="34" charset="0"/>
              </a:rPr>
              <a:t>              </a:t>
            </a:r>
            <a:r>
              <a:rPr lang="ru-RU" altLang="ru-RU" u="sng" dirty="0" smtClean="0">
                <a:latin typeface="Arial Rounded MT Bold" pitchFamily="34" charset="0"/>
              </a:rPr>
              <a:t>1200 руб.</a:t>
            </a:r>
          </a:p>
          <a:p>
            <a:pPr eaLnBrk="1" hangingPunct="1"/>
            <a:r>
              <a:rPr lang="ru-RU" altLang="ru-RU" u="sng" dirty="0" smtClean="0">
                <a:latin typeface="Arial Rounded MT Bold" pitchFamily="34" charset="0"/>
              </a:rPr>
              <a:t>Членские взносы для ветеранов (1949г.р. и старше)_____________________800 руб.   </a:t>
            </a:r>
          </a:p>
          <a:p>
            <a:pPr eaLnBrk="1" hangingPunct="1"/>
            <a:r>
              <a:rPr lang="ru-RU" altLang="ru-RU" u="sng" dirty="0" smtClean="0">
                <a:latin typeface="Arial Rounded MT Bold" pitchFamily="34" charset="0"/>
              </a:rPr>
              <a:t>Взнос для спортсменов-очников:850 руб.                                              </a:t>
            </a:r>
          </a:p>
          <a:p>
            <a:pPr eaLnBrk="1" hangingPunct="1"/>
            <a:r>
              <a:rPr lang="ru-RU" altLang="ru-RU" u="sng" dirty="0" smtClean="0">
                <a:latin typeface="Arial Rounded MT Bold" pitchFamily="34" charset="0"/>
              </a:rPr>
              <a:t> Взнос для ветеранов ВОВ           100 руб. </a:t>
            </a:r>
          </a:p>
          <a:p>
            <a:pPr eaLnBrk="1" hangingPunct="1"/>
            <a:r>
              <a:rPr lang="ru-RU" altLang="ru-RU" sz="2800" u="sng" dirty="0" smtClean="0">
                <a:latin typeface="Arial Rounded MT Bold" pitchFamily="34" charset="0"/>
              </a:rPr>
              <a:t>Членские взносы для кандидатов в члены РО  </a:t>
            </a:r>
          </a:p>
          <a:p>
            <a:pPr eaLnBrk="1" hangingPunct="1">
              <a:buFontTx/>
              <a:buNone/>
            </a:pPr>
            <a:r>
              <a:rPr lang="ru-RU" altLang="ru-RU" sz="2800" u="sng" dirty="0" smtClean="0">
                <a:latin typeface="Arial Rounded MT Bold" pitchFamily="34" charset="0"/>
              </a:rPr>
              <a:t>    до 18 лет:                                                200 руб.</a:t>
            </a:r>
          </a:p>
          <a:p>
            <a:pPr eaLnBrk="1" hangingPunct="1"/>
            <a:r>
              <a:rPr lang="ru-RU" altLang="ru-RU" sz="2800" u="sng" dirty="0" smtClean="0">
                <a:latin typeface="Arial Rounded MT Bold" pitchFamily="34" charset="0"/>
              </a:rPr>
              <a:t>Вступительный взнос:                          200 руб.</a:t>
            </a:r>
          </a:p>
          <a:p>
            <a:pPr eaLnBrk="1" hangingPunct="1"/>
            <a:r>
              <a:rPr lang="ru-RU" altLang="ru-RU" sz="2800" u="sng" dirty="0" smtClean="0">
                <a:latin typeface="Arial Rounded MT Bold" pitchFamily="34" charset="0"/>
              </a:rPr>
              <a:t>Оплата экзамена не членам РО:       1 400 руб.</a:t>
            </a:r>
          </a:p>
        </p:txBody>
      </p:sp>
    </p:spTree>
    <p:extLst>
      <p:ext uri="{BB962C8B-B14F-4D97-AF65-F5344CB8AC3E}">
        <p14:creationId xmlns:p14="http://schemas.microsoft.com/office/powerpoint/2010/main" val="40369623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600" dirty="0" smtClean="0">
                <a:latin typeface="Arial Black" pitchFamily="34" charset="0"/>
              </a:rPr>
              <a:t>Предлагаемая смета</a:t>
            </a:r>
            <a:br>
              <a:rPr lang="ru-RU" altLang="ru-RU" sz="3600" dirty="0" smtClean="0">
                <a:latin typeface="Arial Black" pitchFamily="34" charset="0"/>
              </a:rPr>
            </a:br>
            <a:r>
              <a:rPr lang="ru-RU" altLang="ru-RU" sz="3600" dirty="0" smtClean="0">
                <a:latin typeface="Arial Black" pitchFamily="34" charset="0"/>
              </a:rPr>
              <a:t>на </a:t>
            </a:r>
            <a:r>
              <a:rPr lang="ru-RU" altLang="ru-RU" sz="3600" dirty="0" smtClean="0">
                <a:latin typeface="Arial Black" pitchFamily="34" charset="0"/>
              </a:rPr>
              <a:t>2019 </a:t>
            </a:r>
            <a:r>
              <a:rPr lang="ru-RU" altLang="ru-RU" sz="3600" dirty="0" smtClean="0">
                <a:latin typeface="Arial Black" pitchFamily="34" charset="0"/>
              </a:rPr>
              <a:t>г.</a:t>
            </a: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58568564"/>
              </p:ext>
            </p:extLst>
          </p:nvPr>
        </p:nvGraphicFramePr>
        <p:xfrm>
          <a:off x="687388" y="1976438"/>
          <a:ext cx="7916862" cy="38862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2230"/>
                <a:gridCol w="4705678"/>
                <a:gridCol w="2638954"/>
              </a:tblGrid>
              <a:tr h="6096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SimSun"/>
                          <a:cs typeface="Times New Roman"/>
                        </a:rPr>
                        <a:t>№ </a:t>
                      </a:r>
                      <a:r>
                        <a:rPr lang="ru-RU" sz="2000" b="1" dirty="0" err="1">
                          <a:latin typeface="Times New Roman"/>
                          <a:ea typeface="SimSun"/>
                          <a:cs typeface="Times New Roman"/>
                        </a:rPr>
                        <a:t>п</a:t>
                      </a:r>
                      <a:r>
                        <a:rPr lang="ru-RU" sz="2000" b="1" dirty="0">
                          <a:latin typeface="Times New Roman"/>
                          <a:ea typeface="SimSun"/>
                          <a:cs typeface="Times New Roman"/>
                        </a:rPr>
                        <a:t>/</a:t>
                      </a:r>
                      <a:r>
                        <a:rPr lang="ru-RU" sz="2000" b="1" dirty="0" err="1">
                          <a:latin typeface="Times New Roman"/>
                          <a:ea typeface="SimSun"/>
                          <a:cs typeface="Times New Roman"/>
                        </a:rPr>
                        <a:t>п</a:t>
                      </a:r>
                      <a:endParaRPr lang="ru-RU" sz="2000" b="1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78" marR="6857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SimSun"/>
                          <a:cs typeface="Times New Roman"/>
                        </a:rPr>
                        <a:t>Статья доходов</a:t>
                      </a:r>
                    </a:p>
                  </a:txBody>
                  <a:tcPr marL="68578" marR="6857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SimSun"/>
                          <a:cs typeface="Times New Roman"/>
                        </a:rPr>
                        <a:t>Сумма (руб.)</a:t>
                      </a:r>
                    </a:p>
                  </a:txBody>
                  <a:tcPr marL="68578" marR="68578" marT="0" marB="0"/>
                </a:tc>
              </a:tr>
              <a:tr h="6096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SimSun"/>
                          <a:cs typeface="Times New Roman"/>
                        </a:rPr>
                        <a:t>1</a:t>
                      </a:r>
                    </a:p>
                  </a:txBody>
                  <a:tcPr marL="68578" marR="6857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SimSun"/>
                          <a:cs typeface="Times New Roman"/>
                        </a:rPr>
                        <a:t>остаток за </a:t>
                      </a:r>
                      <a:r>
                        <a:rPr lang="ru-RU" sz="2000" b="1" dirty="0" smtClean="0">
                          <a:latin typeface="Times New Roman"/>
                          <a:ea typeface="SimSun"/>
                          <a:cs typeface="Times New Roman"/>
                        </a:rPr>
                        <a:t>2018 </a:t>
                      </a:r>
                      <a:r>
                        <a:rPr lang="ru-RU" sz="2000" b="1" dirty="0">
                          <a:latin typeface="Times New Roman"/>
                          <a:ea typeface="SimSun"/>
                          <a:cs typeface="Times New Roman"/>
                        </a:rPr>
                        <a:t>год. Из них </a:t>
                      </a:r>
                      <a:r>
                        <a:rPr lang="ru-RU" sz="2000" b="1" dirty="0" smtClean="0">
                          <a:latin typeface="Times New Roman"/>
                          <a:ea typeface="SimSun"/>
                          <a:cs typeface="Times New Roman"/>
                        </a:rPr>
                        <a:t>2016,25 </a:t>
                      </a:r>
                      <a:r>
                        <a:rPr lang="ru-RU" sz="2000" b="1" dirty="0">
                          <a:latin typeface="Times New Roman"/>
                          <a:ea typeface="SimSun"/>
                          <a:cs typeface="Times New Roman"/>
                        </a:rPr>
                        <a:t>руб. находятся на карточке СБ</a:t>
                      </a:r>
                    </a:p>
                  </a:txBody>
                  <a:tcPr marL="68578" marR="6857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SimSun"/>
                          <a:cs typeface="Times New Roman"/>
                        </a:rPr>
                        <a:t>209 420,93</a:t>
                      </a:r>
                      <a:endParaRPr lang="ru-RU" sz="2000" b="1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78" marR="68578" marT="0" marB="0"/>
                </a:tc>
              </a:tr>
              <a:tr h="21335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SimSun"/>
                          <a:cs typeface="Times New Roman"/>
                        </a:rPr>
                        <a:t>2</a:t>
                      </a:r>
                    </a:p>
                  </a:txBody>
                  <a:tcPr marL="68578" marR="6857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+mn-lt"/>
                          <a:ea typeface="SimSun"/>
                          <a:cs typeface="Times New Roman"/>
                        </a:rPr>
                        <a:t>Планируемые </a:t>
                      </a:r>
                      <a:r>
                        <a:rPr lang="ru-RU" sz="2000" b="1" dirty="0">
                          <a:latin typeface="Times New Roman"/>
                          <a:ea typeface="SimSun"/>
                          <a:cs typeface="Times New Roman"/>
                        </a:rPr>
                        <a:t>доходы от членских взносов </a:t>
                      </a:r>
                      <a:r>
                        <a:rPr lang="ru-RU" sz="2000" b="1" dirty="0" smtClean="0">
                          <a:latin typeface="Times New Roman"/>
                          <a:ea typeface="SimSun"/>
                          <a:cs typeface="Times New Roman"/>
                        </a:rPr>
                        <a:t>(500 </a:t>
                      </a:r>
                      <a:r>
                        <a:rPr lang="ru-RU" sz="2000" b="1" dirty="0">
                          <a:latin typeface="Times New Roman"/>
                          <a:ea typeface="SimSun"/>
                          <a:cs typeface="Times New Roman"/>
                        </a:rPr>
                        <a:t>человек членов)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SimSun"/>
                          <a:cs typeface="Times New Roman"/>
                        </a:rPr>
                        <a:t> - Основные члены </a:t>
                      </a:r>
                      <a:r>
                        <a:rPr lang="ru-RU" sz="2000" b="1" dirty="0" smtClean="0">
                          <a:latin typeface="Times New Roman"/>
                          <a:ea typeface="SimSun"/>
                          <a:cs typeface="Times New Roman"/>
                        </a:rPr>
                        <a:t>430 </a:t>
                      </a:r>
                      <a:r>
                        <a:rPr lang="ru-RU" sz="2000" b="1" dirty="0">
                          <a:latin typeface="Times New Roman"/>
                          <a:ea typeface="SimSun"/>
                          <a:cs typeface="Times New Roman"/>
                        </a:rPr>
                        <a:t>чел. х </a:t>
                      </a:r>
                      <a:r>
                        <a:rPr lang="ru-RU" sz="2000" b="1" dirty="0" smtClean="0">
                          <a:latin typeface="Times New Roman"/>
                          <a:ea typeface="SimSun"/>
                          <a:cs typeface="Times New Roman"/>
                        </a:rPr>
                        <a:t>1200 </a:t>
                      </a:r>
                      <a:r>
                        <a:rPr lang="ru-RU" sz="2000" b="1" dirty="0">
                          <a:latin typeface="Times New Roman"/>
                          <a:ea typeface="SimSun"/>
                          <a:cs typeface="Times New Roman"/>
                        </a:rPr>
                        <a:t>руб. </a:t>
                      </a:r>
                      <a:r>
                        <a:rPr lang="ru-RU" sz="2000" b="1" dirty="0" smtClean="0">
                          <a:latin typeface="Times New Roman"/>
                          <a:ea typeface="SimSun"/>
                          <a:cs typeface="Times New Roman"/>
                        </a:rPr>
                        <a:t>=516</a:t>
                      </a:r>
                      <a:r>
                        <a:rPr lang="ru-RU" sz="2000" b="1" dirty="0">
                          <a:latin typeface="Times New Roman"/>
                          <a:ea typeface="SimSun"/>
                          <a:cs typeface="Times New Roman"/>
                        </a:rPr>
                        <a:t> </a:t>
                      </a:r>
                      <a:r>
                        <a:rPr lang="ru-RU" sz="2000" b="1" dirty="0" smtClean="0">
                          <a:latin typeface="Times New Roman"/>
                          <a:ea typeface="SimSun"/>
                          <a:cs typeface="Times New Roman"/>
                        </a:rPr>
                        <a:t>000 </a:t>
                      </a:r>
                      <a:r>
                        <a:rPr lang="ru-RU" sz="2000" b="1" dirty="0">
                          <a:latin typeface="Times New Roman"/>
                          <a:ea typeface="SimSun"/>
                          <a:cs typeface="Times New Roman"/>
                        </a:rPr>
                        <a:t>руб.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SimSun"/>
                          <a:cs typeface="Times New Roman"/>
                        </a:rPr>
                        <a:t> - </a:t>
                      </a:r>
                      <a:r>
                        <a:rPr lang="ru-RU" sz="2000" b="1" dirty="0" smtClean="0">
                          <a:latin typeface="Times New Roman"/>
                          <a:ea typeface="SimSun"/>
                          <a:cs typeface="Times New Roman"/>
                        </a:rPr>
                        <a:t>Ветераны 45 </a:t>
                      </a:r>
                      <a:r>
                        <a:rPr lang="ru-RU" sz="2000" b="1" dirty="0">
                          <a:latin typeface="Times New Roman"/>
                          <a:ea typeface="SimSun"/>
                          <a:cs typeface="Times New Roman"/>
                        </a:rPr>
                        <a:t>чел. х </a:t>
                      </a:r>
                      <a:r>
                        <a:rPr lang="ru-RU" sz="2000" b="1" dirty="0" smtClean="0">
                          <a:latin typeface="Times New Roman"/>
                          <a:ea typeface="SimSun"/>
                          <a:cs typeface="Times New Roman"/>
                        </a:rPr>
                        <a:t>800 </a:t>
                      </a:r>
                      <a:r>
                        <a:rPr lang="ru-RU" sz="2000" b="1" dirty="0">
                          <a:latin typeface="Times New Roman"/>
                          <a:ea typeface="SimSun"/>
                          <a:cs typeface="Times New Roman"/>
                        </a:rPr>
                        <a:t>руб.   = </a:t>
                      </a:r>
                      <a:endParaRPr lang="ru-RU" sz="2000" b="1" dirty="0" smtClean="0">
                        <a:latin typeface="Times New Roman"/>
                        <a:ea typeface="SimSu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SimSun"/>
                          <a:cs typeface="Times New Roman"/>
                        </a:rPr>
                        <a:t>36 000</a:t>
                      </a:r>
                      <a:r>
                        <a:rPr lang="ru-RU" sz="2000" b="1" baseline="0" dirty="0" smtClean="0">
                          <a:latin typeface="Times New Roman"/>
                          <a:ea typeface="SimSun"/>
                          <a:cs typeface="Times New Roman"/>
                        </a:rPr>
                        <a:t> </a:t>
                      </a:r>
                      <a:r>
                        <a:rPr lang="ru-RU" sz="2000" b="1" dirty="0" smtClean="0">
                          <a:latin typeface="Times New Roman"/>
                          <a:ea typeface="SimSun"/>
                          <a:cs typeface="Times New Roman"/>
                        </a:rPr>
                        <a:t> </a:t>
                      </a:r>
                      <a:r>
                        <a:rPr lang="ru-RU" sz="2000" b="1" dirty="0">
                          <a:latin typeface="Times New Roman"/>
                          <a:ea typeface="SimSun"/>
                          <a:cs typeface="Times New Roman"/>
                        </a:rPr>
                        <a:t>руб</a:t>
                      </a:r>
                      <a:r>
                        <a:rPr lang="ru-RU" sz="2000" b="1" dirty="0" smtClean="0">
                          <a:latin typeface="Times New Roman"/>
                          <a:ea typeface="SimSun"/>
                          <a:cs typeface="Times New Roman"/>
                        </a:rPr>
                        <a:t>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SimSun"/>
                          <a:cs typeface="Times New Roman"/>
                        </a:rPr>
                        <a:t>- Очники 25 чел. х 850 руб. = 21 250 руб.</a:t>
                      </a:r>
                      <a:endParaRPr lang="ru-RU" sz="2000" b="1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78" marR="6857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SimSun"/>
                          <a:cs typeface="Times New Roman"/>
                        </a:rPr>
                        <a:t>573 250,00</a:t>
                      </a:r>
                      <a:endParaRPr lang="ru-RU" sz="2000" b="1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78" marR="68578" marT="0" marB="0"/>
                </a:tc>
              </a:tr>
              <a:tr h="53340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78" marR="6857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SimSun"/>
                          <a:cs typeface="Times New Roman"/>
                        </a:rPr>
                        <a:t>Итого доходов</a:t>
                      </a:r>
                    </a:p>
                  </a:txBody>
                  <a:tcPr marL="68578" marR="6857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baseline="0" dirty="0" smtClean="0">
                          <a:latin typeface="Times New Roman"/>
                          <a:ea typeface="SimSun"/>
                          <a:cs typeface="Times New Roman"/>
                        </a:rPr>
                        <a:t>782 670</a:t>
                      </a:r>
                      <a:r>
                        <a:rPr lang="ru-RU" sz="2000" b="1" dirty="0" smtClean="0">
                          <a:latin typeface="Times New Roman"/>
                          <a:ea typeface="SimSun"/>
                          <a:cs typeface="Times New Roman"/>
                        </a:rPr>
                        <a:t>,93</a:t>
                      </a:r>
                      <a:endParaRPr lang="ru-RU" sz="2000" b="1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78" marR="68578" marT="0" marB="0"/>
                </a:tc>
              </a:tr>
            </a:tbl>
          </a:graphicData>
        </a:graphic>
      </p:graphicFrame>
      <p:sp>
        <p:nvSpPr>
          <p:cNvPr id="28697" name="Номер слайда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100">
                <a:solidFill>
                  <a:srgbClr val="242492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700">
                <a:solidFill>
                  <a:srgbClr val="242492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242492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900">
                <a:solidFill>
                  <a:srgbClr val="242492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D60EF93-E5CE-473C-AEA8-ABEAD2CD6D20}" type="slidenum">
              <a:rPr lang="ru-RU" altLang="ru-RU" sz="1400">
                <a:solidFill>
                  <a:srgbClr val="000066"/>
                </a:solidFill>
              </a:rPr>
              <a:pPr>
                <a:spcBef>
                  <a:spcPct val="0"/>
                </a:spcBef>
                <a:buFontTx/>
                <a:buNone/>
              </a:pPr>
              <a:t>22</a:t>
            </a:fld>
            <a:endParaRPr lang="ru-RU" altLang="ru-RU" sz="1400">
              <a:solidFill>
                <a:srgbClr val="000066"/>
              </a:solidFill>
            </a:endParaRPr>
          </a:p>
        </p:txBody>
      </p:sp>
      <p:sp>
        <p:nvSpPr>
          <p:cNvPr id="28698" name="Rectangle 2"/>
          <p:cNvSpPr>
            <a:spLocks noChangeArrowheads="1"/>
          </p:cNvSpPr>
          <p:nvPr/>
        </p:nvSpPr>
        <p:spPr bwMode="invGray">
          <a:xfrm>
            <a:off x="323850" y="404813"/>
            <a:ext cx="8496300" cy="590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72000" rIns="0" bIns="72000"/>
          <a:lstStyle>
            <a:lvl1pPr>
              <a:spcBef>
                <a:spcPct val="20000"/>
              </a:spcBef>
              <a:buChar char="•"/>
              <a:defRPr sz="3100">
                <a:solidFill>
                  <a:srgbClr val="242492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700">
                <a:solidFill>
                  <a:srgbClr val="242492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242492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900">
                <a:solidFill>
                  <a:srgbClr val="242492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800" b="1">
              <a:solidFill>
                <a:srgbClr val="333399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b="1">
              <a:solidFill>
                <a:srgbClr val="333399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solidFill>
                  <a:srgbClr val="333399"/>
                </a:solidFill>
              </a:rPr>
              <a:t>      </a:t>
            </a:r>
            <a:endParaRPr lang="en-US" altLang="ru-RU" sz="1800" b="1">
              <a:solidFill>
                <a:srgbClr val="333399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96627"/>
              </p:ext>
            </p:extLst>
          </p:nvPr>
        </p:nvGraphicFramePr>
        <p:xfrm>
          <a:off x="539750" y="549275"/>
          <a:ext cx="7770813" cy="47704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8072"/>
                <a:gridCol w="5832648"/>
                <a:gridCol w="1290093"/>
              </a:tblGrid>
              <a:tr h="4877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SimSun"/>
                          <a:cs typeface="Times New Roman"/>
                        </a:rPr>
                        <a:t>№ </a:t>
                      </a:r>
                      <a:r>
                        <a:rPr lang="ru-RU" sz="1600" b="1" dirty="0" err="1">
                          <a:latin typeface="Times New Roman"/>
                          <a:ea typeface="SimSun"/>
                          <a:cs typeface="Times New Roman"/>
                        </a:rPr>
                        <a:t>п</a:t>
                      </a:r>
                      <a:r>
                        <a:rPr lang="ru-RU" sz="1600" b="1" dirty="0">
                          <a:latin typeface="Times New Roman"/>
                          <a:ea typeface="SimSun"/>
                          <a:cs typeface="Times New Roman"/>
                        </a:rPr>
                        <a:t>/</a:t>
                      </a:r>
                      <a:r>
                        <a:rPr lang="ru-RU" sz="1600" b="1" dirty="0" err="1">
                          <a:latin typeface="Times New Roman"/>
                          <a:ea typeface="SimSun"/>
                          <a:cs typeface="Times New Roman"/>
                        </a:rPr>
                        <a:t>п</a:t>
                      </a:r>
                      <a:endParaRPr lang="ru-RU" sz="1600" b="1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SimSun"/>
                          <a:cs typeface="Times New Roman"/>
                        </a:rPr>
                        <a:t>Статья расходов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SimSun"/>
                          <a:cs typeface="Times New Roman"/>
                        </a:rPr>
                        <a:t>Сумма (руб.)</a:t>
                      </a:r>
                    </a:p>
                  </a:txBody>
                  <a:tcPr marL="68580" marR="68580" marT="0" marB="0"/>
                </a:tc>
              </a:tr>
              <a:tr h="7315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SimSun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SimSun"/>
                          <a:cs typeface="Times New Roman"/>
                        </a:rPr>
                        <a:t>Оплата членских взносов в СРР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SimSun"/>
                          <a:cs typeface="Times New Roman"/>
                        </a:rPr>
                        <a:t> - Основные члены </a:t>
                      </a:r>
                      <a:r>
                        <a:rPr lang="ru-RU" sz="1600" b="1" dirty="0" smtClean="0">
                          <a:latin typeface="Times New Roman"/>
                          <a:ea typeface="SimSun"/>
                          <a:cs typeface="Times New Roman"/>
                        </a:rPr>
                        <a:t>455 </a:t>
                      </a:r>
                      <a:r>
                        <a:rPr lang="ru-RU" sz="1600" b="1" dirty="0">
                          <a:latin typeface="Times New Roman"/>
                          <a:ea typeface="SimSun"/>
                          <a:cs typeface="Times New Roman"/>
                        </a:rPr>
                        <a:t>чел х </a:t>
                      </a:r>
                      <a:r>
                        <a:rPr lang="ru-RU" sz="1600" b="1" dirty="0" smtClean="0">
                          <a:latin typeface="Times New Roman"/>
                          <a:ea typeface="SimSun"/>
                          <a:cs typeface="Times New Roman"/>
                        </a:rPr>
                        <a:t>695 </a:t>
                      </a:r>
                      <a:r>
                        <a:rPr lang="ru-RU" sz="1600" b="1" dirty="0">
                          <a:latin typeface="Times New Roman"/>
                          <a:ea typeface="SimSun"/>
                          <a:cs typeface="Times New Roman"/>
                        </a:rPr>
                        <a:t>руб. </a:t>
                      </a:r>
                      <a:r>
                        <a:rPr lang="ru-RU" sz="1600" b="1" dirty="0" smtClean="0">
                          <a:latin typeface="Times New Roman"/>
                          <a:ea typeface="SimSun"/>
                          <a:cs typeface="Times New Roman"/>
                        </a:rPr>
                        <a:t>=316</a:t>
                      </a:r>
                      <a:r>
                        <a:rPr lang="ru-RU" sz="1600" b="1" baseline="0" dirty="0" smtClean="0">
                          <a:latin typeface="Times New Roman"/>
                          <a:ea typeface="SimSun"/>
                          <a:cs typeface="Times New Roman"/>
                        </a:rPr>
                        <a:t> 225</a:t>
                      </a:r>
                      <a:r>
                        <a:rPr lang="ru-RU" sz="1600" b="1" dirty="0" smtClean="0">
                          <a:latin typeface="Times New Roman"/>
                          <a:ea typeface="SimSun"/>
                          <a:cs typeface="Times New Roman"/>
                        </a:rPr>
                        <a:t>,00 </a:t>
                      </a:r>
                      <a:r>
                        <a:rPr lang="ru-RU" sz="1600" b="1" dirty="0">
                          <a:latin typeface="Times New Roman"/>
                          <a:ea typeface="SimSun"/>
                          <a:cs typeface="Times New Roman"/>
                        </a:rPr>
                        <a:t>руб.+1%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SimSun"/>
                          <a:cs typeface="Times New Roman"/>
                        </a:rPr>
                        <a:t> - Ветераны </a:t>
                      </a:r>
                      <a:r>
                        <a:rPr lang="ru-RU" sz="1600" b="1" dirty="0" smtClean="0">
                          <a:latin typeface="Times New Roman"/>
                          <a:ea typeface="SimSun"/>
                          <a:cs typeface="Times New Roman"/>
                        </a:rPr>
                        <a:t>45 </a:t>
                      </a:r>
                      <a:r>
                        <a:rPr lang="ru-RU" sz="1600" b="1" dirty="0">
                          <a:latin typeface="Times New Roman"/>
                          <a:ea typeface="SimSun"/>
                          <a:cs typeface="Times New Roman"/>
                        </a:rPr>
                        <a:t>чел. х </a:t>
                      </a:r>
                      <a:r>
                        <a:rPr lang="ru-RU" sz="1600" b="1" dirty="0" smtClean="0">
                          <a:latin typeface="Times New Roman"/>
                          <a:ea typeface="SimSun"/>
                          <a:cs typeface="Times New Roman"/>
                        </a:rPr>
                        <a:t>400 </a:t>
                      </a:r>
                      <a:r>
                        <a:rPr lang="ru-RU" sz="1600" b="1" dirty="0">
                          <a:latin typeface="Times New Roman"/>
                          <a:ea typeface="SimSun"/>
                          <a:cs typeface="Times New Roman"/>
                        </a:rPr>
                        <a:t>руб. = </a:t>
                      </a:r>
                      <a:r>
                        <a:rPr lang="ru-RU" sz="1600" b="1" dirty="0" smtClean="0">
                          <a:latin typeface="Times New Roman"/>
                          <a:ea typeface="SimSun"/>
                          <a:cs typeface="Times New Roman"/>
                        </a:rPr>
                        <a:t>18</a:t>
                      </a:r>
                      <a:r>
                        <a:rPr lang="ru-RU" sz="1600" b="1" baseline="0" dirty="0" smtClean="0">
                          <a:latin typeface="Times New Roman"/>
                          <a:ea typeface="SimSun"/>
                          <a:cs typeface="Times New Roman"/>
                        </a:rPr>
                        <a:t> 0</a:t>
                      </a:r>
                      <a:r>
                        <a:rPr lang="ru-RU" sz="1600" b="1" dirty="0" smtClean="0">
                          <a:latin typeface="Times New Roman"/>
                          <a:ea typeface="SimSun"/>
                          <a:cs typeface="Times New Roman"/>
                        </a:rPr>
                        <a:t>00,00 </a:t>
                      </a:r>
                      <a:r>
                        <a:rPr lang="ru-RU" sz="1600" b="1" dirty="0">
                          <a:latin typeface="Times New Roman"/>
                          <a:ea typeface="SimSun"/>
                          <a:cs typeface="Times New Roman"/>
                        </a:rPr>
                        <a:t>руб.+1%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SimSun"/>
                          <a:cs typeface="Times New Roman"/>
                        </a:rPr>
                        <a:t>337</a:t>
                      </a:r>
                      <a:r>
                        <a:rPr lang="ru-RU" sz="1600" b="1" baseline="0" dirty="0" smtClean="0">
                          <a:latin typeface="Times New Roman"/>
                          <a:ea typeface="SimSun"/>
                          <a:cs typeface="Times New Roman"/>
                        </a:rPr>
                        <a:t> 567</a:t>
                      </a:r>
                      <a:r>
                        <a:rPr lang="ru-RU" sz="1600" b="1" dirty="0" smtClean="0">
                          <a:latin typeface="Times New Roman"/>
                          <a:ea typeface="SimSun"/>
                          <a:cs typeface="Times New Roman"/>
                        </a:rPr>
                        <a:t>,00</a:t>
                      </a:r>
                      <a:endParaRPr lang="ru-RU" sz="1600" b="1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877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SimSun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SimSun"/>
                          <a:cs typeface="Times New Roman"/>
                        </a:rPr>
                        <a:t>Помощь (аренда помещения, проведение собрания, уборка </a:t>
                      </a:r>
                      <a:r>
                        <a:rPr lang="ru-RU" sz="1600" b="1" dirty="0" err="1">
                          <a:latin typeface="Times New Roman"/>
                          <a:ea typeface="SimSun"/>
                          <a:cs typeface="Times New Roman"/>
                        </a:rPr>
                        <a:t>р</a:t>
                      </a:r>
                      <a:r>
                        <a:rPr lang="ru-RU" sz="1600" b="1" dirty="0">
                          <a:latin typeface="Times New Roman"/>
                          <a:ea typeface="SimSun"/>
                          <a:cs typeface="Times New Roman"/>
                        </a:rPr>
                        <a:t>/клуба) музею-квартире А.С. Попову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SimSun"/>
                          <a:cs typeface="Times New Roman"/>
                        </a:rPr>
                        <a:t>50</a:t>
                      </a:r>
                      <a:r>
                        <a:rPr lang="ru-RU" sz="1600" b="1" dirty="0">
                          <a:latin typeface="Times New Roman"/>
                          <a:ea typeface="SimSun"/>
                          <a:cs typeface="Times New Roman"/>
                        </a:rPr>
                        <a:t> 000,00</a:t>
                      </a:r>
                    </a:p>
                  </a:txBody>
                  <a:tcPr marL="68580" marR="68580" marT="0" marB="0"/>
                </a:tc>
              </a:tr>
              <a:tr h="9754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SimSun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SimSun"/>
                          <a:cs typeface="Times New Roman"/>
                        </a:rPr>
                        <a:t>Расходы </a:t>
                      </a:r>
                      <a:r>
                        <a:rPr lang="en-US" sz="1600" b="1" dirty="0">
                          <a:latin typeface="Times New Roman"/>
                          <a:ea typeface="SimSun"/>
                          <a:cs typeface="Times New Roman"/>
                        </a:rPr>
                        <a:t>QSL</a:t>
                      </a:r>
                      <a:r>
                        <a:rPr lang="ru-RU" sz="1600" b="1" dirty="0">
                          <a:latin typeface="Times New Roman"/>
                          <a:ea typeface="SimSun"/>
                          <a:cs typeface="Times New Roman"/>
                        </a:rPr>
                        <a:t>-бюро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SimSun"/>
                          <a:cs typeface="Times New Roman"/>
                        </a:rPr>
                        <a:t> -  почтовые расходы на пересылку по России  = </a:t>
                      </a:r>
                      <a:r>
                        <a:rPr lang="ru-RU" sz="1600" b="1" dirty="0" smtClean="0">
                          <a:latin typeface="Times New Roman"/>
                          <a:ea typeface="SimSun"/>
                          <a:cs typeface="Times New Roman"/>
                        </a:rPr>
                        <a:t>24</a:t>
                      </a:r>
                      <a:r>
                        <a:rPr lang="ru-RU" sz="1600" b="1" dirty="0">
                          <a:latin typeface="Times New Roman"/>
                          <a:ea typeface="SimSun"/>
                          <a:cs typeface="Times New Roman"/>
                        </a:rPr>
                        <a:t> 000,00 руб.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SimSun"/>
                          <a:cs typeface="Times New Roman"/>
                        </a:rPr>
                        <a:t> - обслуживание </a:t>
                      </a:r>
                      <a:r>
                        <a:rPr lang="en-US" sz="1600" b="1" dirty="0">
                          <a:latin typeface="Times New Roman"/>
                          <a:ea typeface="SimSun"/>
                          <a:cs typeface="Times New Roman"/>
                        </a:rPr>
                        <a:t>QSL</a:t>
                      </a:r>
                      <a:r>
                        <a:rPr lang="ru-RU" sz="1600" b="1" dirty="0">
                          <a:latin typeface="Times New Roman"/>
                          <a:ea typeface="SimSun"/>
                          <a:cs typeface="Times New Roman"/>
                        </a:rPr>
                        <a:t> –бюро (канцелярия)        = </a:t>
                      </a:r>
                      <a:r>
                        <a:rPr lang="ru-RU" sz="1600" b="1" dirty="0" smtClean="0">
                          <a:latin typeface="Times New Roman"/>
                          <a:ea typeface="SimSun"/>
                          <a:cs typeface="Times New Roman"/>
                        </a:rPr>
                        <a:t>3</a:t>
                      </a:r>
                      <a:r>
                        <a:rPr lang="ru-RU" sz="1600" b="1" dirty="0">
                          <a:latin typeface="Times New Roman"/>
                          <a:ea typeface="SimSun"/>
                          <a:cs typeface="Times New Roman"/>
                        </a:rPr>
                        <a:t> 000,00 руб.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SimSun"/>
                          <a:cs typeface="Times New Roman"/>
                        </a:rPr>
                        <a:t> - доставка </a:t>
                      </a:r>
                      <a:r>
                        <a:rPr lang="en-US" sz="1600" b="1" dirty="0">
                          <a:latin typeface="Times New Roman"/>
                          <a:ea typeface="SimSun"/>
                          <a:cs typeface="Times New Roman"/>
                        </a:rPr>
                        <a:t>QSL</a:t>
                      </a:r>
                      <a:r>
                        <a:rPr lang="ru-RU" sz="1600" b="1" dirty="0">
                          <a:latin typeface="Times New Roman"/>
                          <a:ea typeface="SimSun"/>
                          <a:cs typeface="Times New Roman"/>
                        </a:rPr>
                        <a:t> почты (бензин)                          = </a:t>
                      </a:r>
                      <a:r>
                        <a:rPr lang="ru-RU" sz="1600" b="1" dirty="0" smtClean="0">
                          <a:latin typeface="Times New Roman"/>
                          <a:ea typeface="SimSun"/>
                          <a:cs typeface="Times New Roman"/>
                        </a:rPr>
                        <a:t>3</a:t>
                      </a:r>
                      <a:r>
                        <a:rPr lang="ru-RU" sz="1600" b="1" dirty="0">
                          <a:latin typeface="Times New Roman"/>
                          <a:ea typeface="SimSun"/>
                          <a:cs typeface="Times New Roman"/>
                        </a:rPr>
                        <a:t> 000,00 руб.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SimSun"/>
                          <a:cs typeface="Times New Roman"/>
                        </a:rPr>
                        <a:t>30 000,00</a:t>
                      </a:r>
                    </a:p>
                  </a:txBody>
                  <a:tcPr marL="68580" marR="68580" marT="0" marB="0"/>
                </a:tc>
              </a:tr>
              <a:tr h="3708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SimSun"/>
                          <a:cs typeface="Times New Roman"/>
                        </a:rPr>
                        <a:t>4</a:t>
                      </a:r>
                      <a:endParaRPr lang="ru-RU" sz="1600" b="1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SimSun"/>
                          <a:cs typeface="Times New Roman"/>
                        </a:rPr>
                        <a:t>Спортивные награды и их рассылка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SimSun"/>
                          <a:cs typeface="Times New Roman"/>
                        </a:rPr>
                        <a:t>70</a:t>
                      </a:r>
                      <a:r>
                        <a:rPr lang="ru-RU" sz="1600" b="1" dirty="0">
                          <a:latin typeface="Times New Roman"/>
                          <a:ea typeface="SimSun"/>
                          <a:cs typeface="Times New Roman"/>
                        </a:rPr>
                        <a:t> 000,00</a:t>
                      </a:r>
                    </a:p>
                  </a:txBody>
                  <a:tcPr marL="68580" marR="68580" marT="0" marB="0"/>
                </a:tc>
              </a:tr>
              <a:tr h="3708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SimSun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SimSun"/>
                          <a:cs typeface="Times New Roman"/>
                        </a:rPr>
                        <a:t>Хозяйственные расходы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SimSun"/>
                          <a:cs typeface="Times New Roman"/>
                        </a:rPr>
                        <a:t>15</a:t>
                      </a:r>
                      <a:r>
                        <a:rPr lang="ru-RU" sz="1600" b="1" dirty="0">
                          <a:latin typeface="Times New Roman"/>
                          <a:ea typeface="SimSun"/>
                          <a:cs typeface="Times New Roman"/>
                        </a:rPr>
                        <a:t> 000,00</a:t>
                      </a:r>
                    </a:p>
                  </a:txBody>
                  <a:tcPr marL="68580" marR="68580" marT="0" marB="0"/>
                </a:tc>
              </a:tr>
              <a:tr h="4877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SimSun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SimSun"/>
                          <a:cs typeface="Times New Roman"/>
                        </a:rPr>
                        <a:t>Материальная помощь на бухгалтерское обслуживание 8мес.х 2000,00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SimSun"/>
                          <a:cs typeface="Times New Roman"/>
                        </a:rPr>
                        <a:t>16 000,00</a:t>
                      </a:r>
                    </a:p>
                  </a:txBody>
                  <a:tcPr marL="68580" marR="68580" marT="0" marB="0"/>
                </a:tc>
              </a:tr>
              <a:tr h="4877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SimSun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SimSun"/>
                          <a:cs typeface="Times New Roman"/>
                        </a:rPr>
                        <a:t>Материальная помощь на содержание сайтов и оплата доменов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SimSun"/>
                          <a:cs typeface="Times New Roman"/>
                        </a:rPr>
                        <a:t>6 000,00</a:t>
                      </a:r>
                    </a:p>
                  </a:txBody>
                  <a:tcPr marL="68580" marR="68580" marT="0" marB="0"/>
                </a:tc>
              </a:tr>
              <a:tr h="3708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SimSun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SimSun"/>
                          <a:cs typeface="Times New Roman"/>
                        </a:rPr>
                        <a:t>Поздравление ветеранов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SimSun"/>
                          <a:cs typeface="Times New Roman"/>
                        </a:rPr>
                        <a:t>3 </a:t>
                      </a:r>
                      <a:r>
                        <a:rPr lang="ru-RU" sz="1600" b="1" dirty="0" smtClean="0">
                          <a:latin typeface="Times New Roman"/>
                          <a:ea typeface="SimSun"/>
                          <a:cs typeface="Times New Roman"/>
                        </a:rPr>
                        <a:t>000,00</a:t>
                      </a:r>
                      <a:endParaRPr lang="ru-RU" sz="1600" b="1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29740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100">
                <a:solidFill>
                  <a:srgbClr val="242492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700">
                <a:solidFill>
                  <a:srgbClr val="242492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242492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900">
                <a:solidFill>
                  <a:srgbClr val="242492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DFD1213-9A77-40DB-B696-8621ED78F8B8}" type="slidenum">
              <a:rPr lang="ru-RU" altLang="ru-RU" sz="1400">
                <a:solidFill>
                  <a:srgbClr val="000066"/>
                </a:solidFill>
              </a:rPr>
              <a:pPr>
                <a:spcBef>
                  <a:spcPct val="0"/>
                </a:spcBef>
                <a:buFontTx/>
                <a:buNone/>
              </a:pPr>
              <a:t>23</a:t>
            </a:fld>
            <a:endParaRPr lang="ru-RU" altLang="ru-RU" sz="1400">
              <a:solidFill>
                <a:srgbClr val="00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22561437"/>
              </p:ext>
            </p:extLst>
          </p:nvPr>
        </p:nvGraphicFramePr>
        <p:xfrm>
          <a:off x="684213" y="836613"/>
          <a:ext cx="7770812" cy="56546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4096"/>
                <a:gridCol w="5328591"/>
                <a:gridCol w="1578125"/>
              </a:tblGrid>
              <a:tr h="3709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SimSun"/>
                          <a:cs typeface="Times New Roman"/>
                        </a:rPr>
                        <a:t>№ </a:t>
                      </a:r>
                      <a:r>
                        <a:rPr lang="ru-RU" sz="1800" b="1" dirty="0" err="1">
                          <a:latin typeface="Times New Roman"/>
                          <a:ea typeface="SimSun"/>
                          <a:cs typeface="Times New Roman"/>
                        </a:rPr>
                        <a:t>п</a:t>
                      </a:r>
                      <a:r>
                        <a:rPr lang="ru-RU" sz="1800" b="1" dirty="0">
                          <a:latin typeface="Times New Roman"/>
                          <a:ea typeface="SimSun"/>
                          <a:cs typeface="Times New Roman"/>
                        </a:rPr>
                        <a:t>/</a:t>
                      </a:r>
                      <a:r>
                        <a:rPr lang="ru-RU" sz="1800" b="1" dirty="0" err="1">
                          <a:latin typeface="Times New Roman"/>
                          <a:ea typeface="SimSun"/>
                          <a:cs typeface="Times New Roman"/>
                        </a:rPr>
                        <a:t>п</a:t>
                      </a:r>
                      <a:endParaRPr lang="ru-RU" sz="1800" b="1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SimSun"/>
                          <a:cs typeface="Times New Roman"/>
                        </a:rPr>
                        <a:t>Статья расходов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SimSun"/>
                          <a:cs typeface="Times New Roman"/>
                        </a:rPr>
                        <a:t>Сумма (руб.)</a:t>
                      </a:r>
                    </a:p>
                  </a:txBody>
                  <a:tcPr marL="68580" marR="68580" marT="0" marB="0"/>
                </a:tc>
              </a:tr>
              <a:tr h="3709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SimSun"/>
                          <a:cs typeface="Times New Roman"/>
                        </a:rPr>
                        <a:t>9</a:t>
                      </a:r>
                      <a:endParaRPr lang="ru-RU" sz="1800" b="1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SimSun"/>
                          <a:cs typeface="Times New Roman"/>
                        </a:rPr>
                        <a:t>Оплата а/я 127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SimSun"/>
                          <a:cs typeface="Times New Roman"/>
                        </a:rPr>
                        <a:t>1 </a:t>
                      </a:r>
                      <a:r>
                        <a:rPr lang="ru-RU" sz="1800" b="1" dirty="0" smtClean="0">
                          <a:latin typeface="Times New Roman"/>
                          <a:ea typeface="SimSun"/>
                          <a:cs typeface="Times New Roman"/>
                        </a:rPr>
                        <a:t>000,00</a:t>
                      </a:r>
                      <a:endParaRPr lang="ru-RU" sz="1800" b="1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974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SimSun"/>
                          <a:cs typeface="Times New Roman"/>
                        </a:rPr>
                        <a:t>10</a:t>
                      </a:r>
                      <a:endParaRPr lang="ru-RU" sz="1800" b="1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SimSun"/>
                          <a:cs typeface="Times New Roman"/>
                        </a:rPr>
                        <a:t>Материальная помощь и поощрения за работу в </a:t>
                      </a:r>
                      <a:r>
                        <a:rPr lang="en-US" sz="1800" b="1" dirty="0">
                          <a:latin typeface="Times New Roman"/>
                          <a:ea typeface="SimSun"/>
                          <a:cs typeface="Times New Roman"/>
                        </a:rPr>
                        <a:t>QSL</a:t>
                      </a:r>
                      <a:r>
                        <a:rPr lang="ru-RU" sz="1800" b="1" dirty="0">
                          <a:latin typeface="Times New Roman"/>
                          <a:ea typeface="SimSun"/>
                          <a:cs typeface="Times New Roman"/>
                        </a:rPr>
                        <a:t>-бюро за </a:t>
                      </a:r>
                      <a:r>
                        <a:rPr lang="ru-RU" sz="1800" b="1" dirty="0" smtClean="0">
                          <a:latin typeface="Times New Roman"/>
                          <a:ea typeface="SimSun"/>
                          <a:cs typeface="Times New Roman"/>
                        </a:rPr>
                        <a:t>2017г</a:t>
                      </a:r>
                      <a:r>
                        <a:rPr lang="ru-RU" sz="1800" b="1" dirty="0">
                          <a:latin typeface="Times New Roman"/>
                          <a:ea typeface="SimSun"/>
                          <a:cs typeface="Times New Roman"/>
                        </a:rPr>
                        <a:t>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SimSun"/>
                          <a:cs typeface="Times New Roman"/>
                        </a:rPr>
                        <a:t> - </a:t>
                      </a:r>
                      <a:r>
                        <a:rPr lang="en-US" sz="1800" b="1" dirty="0">
                          <a:latin typeface="Times New Roman"/>
                          <a:ea typeface="SimSun"/>
                          <a:cs typeface="Times New Roman"/>
                        </a:rPr>
                        <a:t>RV</a:t>
                      </a:r>
                      <a:r>
                        <a:rPr lang="ru-RU" sz="1800" b="1" dirty="0">
                          <a:latin typeface="Times New Roman"/>
                          <a:ea typeface="SimSun"/>
                          <a:cs typeface="Times New Roman"/>
                        </a:rPr>
                        <a:t>1</a:t>
                      </a:r>
                      <a:r>
                        <a:rPr lang="en-US" sz="1800" b="1" dirty="0">
                          <a:latin typeface="Times New Roman"/>
                          <a:ea typeface="SimSun"/>
                          <a:cs typeface="Times New Roman"/>
                        </a:rPr>
                        <a:t>CC</a:t>
                      </a:r>
                      <a:r>
                        <a:rPr lang="ru-RU" sz="1800" b="1" dirty="0">
                          <a:latin typeface="Times New Roman"/>
                          <a:ea typeface="SimSun"/>
                          <a:cs typeface="Times New Roman"/>
                        </a:rPr>
                        <a:t> (за работу в </a:t>
                      </a:r>
                      <a:r>
                        <a:rPr lang="ru-RU" sz="1800" b="1" dirty="0" smtClean="0">
                          <a:latin typeface="Times New Roman"/>
                          <a:ea typeface="SimSun"/>
                          <a:cs typeface="Times New Roman"/>
                        </a:rPr>
                        <a:t>2017 </a:t>
                      </a:r>
                      <a:r>
                        <a:rPr lang="ru-RU" sz="1800" b="1" dirty="0">
                          <a:latin typeface="Times New Roman"/>
                          <a:ea typeface="SimSun"/>
                          <a:cs typeface="Times New Roman"/>
                        </a:rPr>
                        <a:t>году)   = 6 000,00 руб.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SimSun"/>
                          <a:cs typeface="Times New Roman"/>
                        </a:rPr>
                        <a:t> - </a:t>
                      </a:r>
                      <a:r>
                        <a:rPr lang="ru-RU" sz="1800" b="1" baseline="0" dirty="0" smtClean="0">
                          <a:latin typeface="Times New Roman"/>
                          <a:ea typeface="SimSun"/>
                          <a:cs typeface="Times New Roman"/>
                        </a:rPr>
                        <a:t>             </a:t>
                      </a:r>
                      <a:r>
                        <a:rPr lang="ru-RU" sz="1800" b="1" dirty="0" smtClean="0">
                          <a:latin typeface="Times New Roman"/>
                          <a:ea typeface="SimSun"/>
                          <a:cs typeface="Times New Roman"/>
                        </a:rPr>
                        <a:t> </a:t>
                      </a:r>
                      <a:r>
                        <a:rPr lang="ru-RU" sz="1800" b="1" dirty="0">
                          <a:latin typeface="Times New Roman"/>
                          <a:ea typeface="SimSun"/>
                          <a:cs typeface="Times New Roman"/>
                        </a:rPr>
                        <a:t>(за работу в </a:t>
                      </a:r>
                      <a:r>
                        <a:rPr lang="ru-RU" sz="1800" b="1" dirty="0" smtClean="0">
                          <a:latin typeface="Times New Roman"/>
                          <a:ea typeface="SimSun"/>
                          <a:cs typeface="Times New Roman"/>
                        </a:rPr>
                        <a:t>2017 </a:t>
                      </a:r>
                      <a:r>
                        <a:rPr lang="ru-RU" sz="1800" b="1" dirty="0">
                          <a:latin typeface="Times New Roman"/>
                          <a:ea typeface="SimSun"/>
                          <a:cs typeface="Times New Roman"/>
                        </a:rPr>
                        <a:t>году)   = 6 000,00 руб.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SimSun"/>
                          <a:cs typeface="Times New Roman"/>
                        </a:rPr>
                        <a:t>1</a:t>
                      </a:r>
                      <a:r>
                        <a:rPr lang="en-US" sz="1800" b="1" dirty="0">
                          <a:latin typeface="Times New Roman"/>
                          <a:ea typeface="SimSun"/>
                          <a:cs typeface="Times New Roman"/>
                        </a:rPr>
                        <a:t>2</a:t>
                      </a:r>
                      <a:r>
                        <a:rPr lang="ru-RU" sz="1800" b="1" dirty="0">
                          <a:latin typeface="Times New Roman"/>
                          <a:ea typeface="SimSun"/>
                          <a:cs typeface="Times New Roman"/>
                        </a:rPr>
                        <a:t> 000,00</a:t>
                      </a:r>
                    </a:p>
                  </a:txBody>
                  <a:tcPr marL="68580" marR="68580" marT="0" marB="0"/>
                </a:tc>
              </a:tr>
              <a:tr h="3709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SimSun"/>
                          <a:cs typeface="Times New Roman"/>
                        </a:rPr>
                        <a:t>11</a:t>
                      </a:r>
                      <a:endParaRPr lang="ru-RU" sz="1800" b="1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SimSun"/>
                          <a:cs typeface="Times New Roman"/>
                        </a:rPr>
                        <a:t>Приз лучшей экспедиции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SimSun"/>
                          <a:cs typeface="Times New Roman"/>
                        </a:rPr>
                        <a:t>7 000,00</a:t>
                      </a:r>
                    </a:p>
                  </a:txBody>
                  <a:tcPr marL="68580" marR="68580" marT="0" marB="0"/>
                </a:tc>
              </a:tr>
              <a:tr h="5486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SimSun"/>
                          <a:cs typeface="Times New Roman"/>
                        </a:rPr>
                        <a:t>12</a:t>
                      </a:r>
                      <a:endParaRPr lang="ru-RU" sz="1800" b="1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+mn-lt"/>
                          <a:ea typeface="SimSun"/>
                          <a:cs typeface="Times New Roman"/>
                        </a:rPr>
                        <a:t>Изготовление юбилейных и спортивных дипломов</a:t>
                      </a:r>
                      <a:r>
                        <a:rPr lang="ru-RU" sz="1800" b="1" baseline="0" dirty="0" smtClean="0">
                          <a:latin typeface="+mn-lt"/>
                          <a:ea typeface="SimSun"/>
                          <a:cs typeface="Times New Roman"/>
                        </a:rPr>
                        <a:t> и карточек</a:t>
                      </a:r>
                      <a:endParaRPr lang="ru-RU" sz="1800" b="1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baseline="0" dirty="0" smtClean="0">
                          <a:latin typeface="Times New Roman"/>
                          <a:ea typeface="SimSun"/>
                          <a:cs typeface="Times New Roman"/>
                        </a:rPr>
                        <a:t>40 0</a:t>
                      </a:r>
                      <a:r>
                        <a:rPr lang="ru-RU" sz="1800" b="1" dirty="0" smtClean="0">
                          <a:latin typeface="Times New Roman"/>
                          <a:ea typeface="SimSun"/>
                          <a:cs typeface="Times New Roman"/>
                        </a:rPr>
                        <a:t>00,00</a:t>
                      </a:r>
                      <a:endParaRPr lang="ru-RU" sz="1800" b="1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487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SimSun"/>
                          <a:cs typeface="Times New Roman"/>
                        </a:rPr>
                        <a:t>13</a:t>
                      </a:r>
                      <a:endParaRPr lang="ru-RU" sz="1800" b="1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SimSun"/>
                          <a:cs typeface="Times New Roman"/>
                        </a:rPr>
                        <a:t>Оплата получения специального позывного </a:t>
                      </a:r>
                      <a:r>
                        <a:rPr lang="en-US" sz="1800" b="1" dirty="0" smtClean="0">
                          <a:latin typeface="Times New Roman"/>
                          <a:ea typeface="SimSun"/>
                          <a:cs typeface="Times New Roman"/>
                        </a:rPr>
                        <a:t>UA1DZ</a:t>
                      </a:r>
                      <a:endParaRPr lang="ru-RU" sz="1800" b="1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SimSun"/>
                          <a:cs typeface="Times New Roman"/>
                        </a:rPr>
                        <a:t>1</a:t>
                      </a:r>
                      <a:r>
                        <a:rPr lang="ru-RU" sz="1800" b="1" dirty="0" smtClean="0">
                          <a:latin typeface="Times New Roman"/>
                          <a:ea typeface="SimSun"/>
                          <a:cs typeface="Times New Roman"/>
                        </a:rPr>
                        <a:t> </a:t>
                      </a:r>
                      <a:r>
                        <a:rPr lang="ru-RU" sz="1800" b="1" dirty="0">
                          <a:latin typeface="Times New Roman"/>
                          <a:ea typeface="SimSun"/>
                          <a:cs typeface="Times New Roman"/>
                        </a:rPr>
                        <a:t>000</a:t>
                      </a:r>
                      <a:r>
                        <a:rPr lang="en-US" sz="1800" b="1" dirty="0">
                          <a:latin typeface="Times New Roman"/>
                          <a:ea typeface="SimSun"/>
                          <a:cs typeface="Times New Roman"/>
                        </a:rPr>
                        <a:t>,</a:t>
                      </a:r>
                      <a:r>
                        <a:rPr lang="ru-RU" sz="1800" b="1" dirty="0">
                          <a:latin typeface="Times New Roman"/>
                          <a:ea typeface="SimSun"/>
                          <a:cs typeface="Times New Roman"/>
                        </a:rPr>
                        <a:t>00</a:t>
                      </a:r>
                    </a:p>
                  </a:txBody>
                  <a:tcPr marL="68580" marR="68580" marT="0" marB="0"/>
                </a:tc>
              </a:tr>
              <a:tr h="3709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SimSun"/>
                          <a:cs typeface="Times New Roman"/>
                        </a:rPr>
                        <a:t>14</a:t>
                      </a:r>
                      <a:endParaRPr lang="ru-RU" sz="1800" b="1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+mn-lt"/>
                          <a:ea typeface="SimSun"/>
                          <a:cs typeface="Times New Roman"/>
                        </a:rPr>
                        <a:t> Непредвиденные расходы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+mn-lt"/>
                          <a:ea typeface="SimSun"/>
                          <a:cs typeface="Times New Roman"/>
                        </a:rPr>
                        <a:t>15 000,0</a:t>
                      </a:r>
                    </a:p>
                  </a:txBody>
                  <a:tcPr marL="68580" marR="68580" marT="0" marB="0"/>
                </a:tc>
              </a:tr>
              <a:tr h="8229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SimSun"/>
                          <a:cs typeface="Times New Roman"/>
                        </a:rPr>
                        <a:t>15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/>
                        <a:ea typeface="SimSu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SimSun"/>
                          <a:cs typeface="Times New Roman"/>
                        </a:rPr>
                        <a:t>16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+mn-lt"/>
                          <a:ea typeface="SimSun"/>
                          <a:cs typeface="Times New Roman"/>
                        </a:rPr>
                        <a:t>Командировочные расходы на съезд СРР (3+2чел)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+mn-lt"/>
                        <a:ea typeface="SimSu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+mn-lt"/>
                          <a:ea typeface="SimSun"/>
                          <a:cs typeface="Times New Roman"/>
                        </a:rPr>
                        <a:t>Ремонт окна в радиоклубе (Попова, 5, пом. Д525)</a:t>
                      </a:r>
                      <a:endParaRPr lang="ru-RU" sz="1800" b="1" dirty="0" smtClean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SimSun"/>
                          <a:cs typeface="Times New Roman"/>
                        </a:rPr>
                        <a:t>75 000,00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/>
                        <a:ea typeface="SimSu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SimSun"/>
                          <a:cs typeface="Times New Roman"/>
                        </a:rPr>
                        <a:t>50 000,00</a:t>
                      </a:r>
                    </a:p>
                  </a:txBody>
                  <a:tcPr marL="68580" marR="68580" marT="0" marB="0"/>
                </a:tc>
              </a:tr>
              <a:tr h="4114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9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SimSun"/>
                          <a:cs typeface="Times New Roman"/>
                        </a:rPr>
                        <a:t>Итого расходов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baseline="0" dirty="0" smtClean="0">
                          <a:latin typeface="Times New Roman"/>
                          <a:ea typeface="SimSun"/>
                          <a:cs typeface="Times New Roman"/>
                        </a:rPr>
                        <a:t>728 567</a:t>
                      </a:r>
                      <a:r>
                        <a:rPr lang="ru-RU" sz="1800" b="1" dirty="0" smtClean="0">
                          <a:latin typeface="Times New Roman"/>
                          <a:ea typeface="SimSun"/>
                          <a:cs typeface="Times New Roman"/>
                        </a:rPr>
                        <a:t>,00</a:t>
                      </a:r>
                      <a:endParaRPr lang="ru-RU" sz="1800" b="1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900"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Резерв  54</a:t>
                      </a:r>
                      <a:r>
                        <a:rPr lang="ru-RU" sz="20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103</a:t>
                      </a:r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,93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0769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100">
                <a:solidFill>
                  <a:srgbClr val="242492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700">
                <a:solidFill>
                  <a:srgbClr val="242492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242492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900">
                <a:solidFill>
                  <a:srgbClr val="242492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D2F5A53-A16A-4950-B35A-B154251D43BD}" type="slidenum">
              <a:rPr lang="ru-RU" altLang="ru-RU" sz="1400">
                <a:solidFill>
                  <a:srgbClr val="000066"/>
                </a:solidFill>
              </a:rPr>
              <a:pPr>
                <a:spcBef>
                  <a:spcPct val="0"/>
                </a:spcBef>
                <a:buFontTx/>
                <a:buNone/>
              </a:pPr>
              <a:t>24</a:t>
            </a:fld>
            <a:endParaRPr lang="ru-RU" altLang="ru-RU" sz="1400">
              <a:solidFill>
                <a:srgbClr val="00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 smtClean="0"/>
              <a:t>АЛРС количество членов </a:t>
            </a:r>
            <a:br>
              <a:rPr lang="ru-RU" altLang="ru-RU" dirty="0" smtClean="0"/>
            </a:br>
            <a:r>
              <a:rPr lang="ru-RU" altLang="ru-RU" dirty="0" smtClean="0"/>
              <a:t>в  2018 году (2017)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3" y="2420938"/>
            <a:ext cx="7770812" cy="2425700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ru-RU" b="1" dirty="0" smtClean="0"/>
              <a:t>                   </a:t>
            </a:r>
            <a:r>
              <a:rPr lang="ru-RU" sz="4000" b="1" dirty="0" smtClean="0"/>
              <a:t>Всего 584 (573) человек</a:t>
            </a:r>
            <a:r>
              <a:rPr lang="en-US" sz="4000" b="1" dirty="0" smtClean="0"/>
              <a:t>:</a:t>
            </a:r>
            <a:endParaRPr lang="ru-RU" sz="4000" b="1" dirty="0" smtClean="0"/>
          </a:p>
          <a:p>
            <a:pPr marL="514350" indent="-514350">
              <a:buFontTx/>
              <a:buAutoNum type="arabicPeriod"/>
              <a:defRPr/>
            </a:pPr>
            <a:r>
              <a:rPr lang="ru-RU" b="1" dirty="0" smtClean="0"/>
              <a:t> СПб РО СРР – 463 (461) человек</a:t>
            </a:r>
          </a:p>
          <a:p>
            <a:pPr marL="514350" indent="-514350">
              <a:buFontTx/>
              <a:buAutoNum type="arabicPeriod"/>
              <a:defRPr/>
            </a:pPr>
            <a:r>
              <a:rPr lang="ru-RU" b="1" dirty="0" smtClean="0"/>
              <a:t> ЛО РО СРР – 121 (112) человек</a:t>
            </a:r>
          </a:p>
          <a:p>
            <a:pPr marL="0" indent="0">
              <a:buFontTx/>
              <a:buNone/>
              <a:defRPr/>
            </a:pPr>
            <a:endParaRPr lang="ru-RU" b="1" dirty="0"/>
          </a:p>
        </p:txBody>
      </p:sp>
      <p:sp>
        <p:nvSpPr>
          <p:cNvPr id="9220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100">
                <a:solidFill>
                  <a:srgbClr val="242492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700">
                <a:solidFill>
                  <a:srgbClr val="242492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242492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900">
                <a:solidFill>
                  <a:srgbClr val="242492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B1DF886-E209-43D4-A3AB-A1540A90F5B6}" type="slidenum">
              <a:rPr lang="ru-RU" altLang="ru-RU" sz="1400">
                <a:solidFill>
                  <a:srgbClr val="000066"/>
                </a:solidFill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ru-RU" altLang="ru-RU" sz="1400">
              <a:solidFill>
                <a:srgbClr val="00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Номер слайда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100">
                <a:solidFill>
                  <a:srgbClr val="242492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700">
                <a:solidFill>
                  <a:srgbClr val="242492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242492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900">
                <a:solidFill>
                  <a:srgbClr val="242492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9CA785B-4835-4738-84EF-EF366457944D}" type="slidenum">
              <a:rPr lang="ru-RU" altLang="ru-RU" sz="1400">
                <a:solidFill>
                  <a:srgbClr val="000066"/>
                </a:solidFill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ru-RU" altLang="ru-RU" sz="1400">
              <a:solidFill>
                <a:srgbClr val="000066"/>
              </a:solidFill>
            </a:endParaRPr>
          </a:p>
        </p:txBody>
      </p:sp>
      <p:sp>
        <p:nvSpPr>
          <p:cNvPr id="10243" name="Rectangle 7"/>
          <p:cNvSpPr>
            <a:spLocks noChangeArrowheads="1"/>
          </p:cNvSpPr>
          <p:nvPr/>
        </p:nvSpPr>
        <p:spPr bwMode="invGray">
          <a:xfrm>
            <a:off x="323850" y="404813"/>
            <a:ext cx="8496300" cy="590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72000" rIns="0" bIns="72000"/>
          <a:lstStyle>
            <a:lvl1pPr>
              <a:spcBef>
                <a:spcPct val="20000"/>
              </a:spcBef>
              <a:buChar char="•"/>
              <a:defRPr sz="3100">
                <a:solidFill>
                  <a:srgbClr val="242492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700">
                <a:solidFill>
                  <a:srgbClr val="242492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242492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900">
                <a:solidFill>
                  <a:srgbClr val="242492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800" b="1">
              <a:solidFill>
                <a:srgbClr val="333399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b="1">
              <a:solidFill>
                <a:srgbClr val="333399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solidFill>
                  <a:srgbClr val="333399"/>
                </a:solidFill>
              </a:rPr>
              <a:t>      </a:t>
            </a:r>
            <a:endParaRPr lang="en-US" altLang="ru-RU" sz="1800" b="1">
              <a:solidFill>
                <a:srgbClr val="333399"/>
              </a:solidFill>
              <a:cs typeface="Times New Roman" pitchFamily="18" charset="0"/>
            </a:endParaRPr>
          </a:p>
        </p:txBody>
      </p:sp>
      <p:sp>
        <p:nvSpPr>
          <p:cNvPr id="10244" name="Rectangle 14"/>
          <p:cNvSpPr>
            <a:spLocks noGrp="1" noChangeArrowheads="1"/>
          </p:cNvSpPr>
          <p:nvPr>
            <p:ph type="title"/>
          </p:nvPr>
        </p:nvSpPr>
        <p:spPr>
          <a:xfrm>
            <a:off x="468313" y="404813"/>
            <a:ext cx="7991475" cy="1008062"/>
          </a:xfrm>
        </p:spPr>
        <p:txBody>
          <a:bodyPr/>
          <a:lstStyle/>
          <a:p>
            <a:pPr eaLnBrk="1" hangingPunct="1"/>
            <a:r>
              <a:rPr lang="ru-RU" altLang="ru-RU" sz="2400" dirty="0" smtClean="0">
                <a:latin typeface="Arial Black" pitchFamily="34" charset="0"/>
              </a:rPr>
              <a:t/>
            </a:r>
            <a:br>
              <a:rPr lang="ru-RU" altLang="ru-RU" sz="2400" dirty="0" smtClean="0">
                <a:latin typeface="Arial Black" pitchFamily="34" charset="0"/>
              </a:rPr>
            </a:br>
            <a:r>
              <a:rPr lang="ru-RU" altLang="ru-RU" sz="2400" dirty="0" smtClean="0">
                <a:latin typeface="Arial Black" pitchFamily="34" charset="0"/>
              </a:rPr>
              <a:t>Отчет о денежных средствах </a:t>
            </a:r>
            <a:br>
              <a:rPr lang="ru-RU" altLang="ru-RU" sz="2400" dirty="0" smtClean="0">
                <a:latin typeface="Arial Black" pitchFamily="34" charset="0"/>
              </a:rPr>
            </a:br>
            <a:r>
              <a:rPr lang="ru-RU" altLang="ru-RU" sz="2400" dirty="0" smtClean="0">
                <a:latin typeface="Arial Black" pitchFamily="34" charset="0"/>
              </a:rPr>
              <a:t>за 20</a:t>
            </a:r>
            <a:r>
              <a:rPr lang="en-US" altLang="ru-RU" sz="2400" dirty="0" smtClean="0">
                <a:latin typeface="Arial Black" pitchFamily="34" charset="0"/>
              </a:rPr>
              <a:t>1</a:t>
            </a:r>
            <a:r>
              <a:rPr lang="ru-RU" altLang="ru-RU" sz="2400" dirty="0">
                <a:latin typeface="Arial Black" pitchFamily="34" charset="0"/>
              </a:rPr>
              <a:t>8</a:t>
            </a:r>
            <a:r>
              <a:rPr lang="ru-RU" altLang="ru-RU" sz="2400" dirty="0" smtClean="0">
                <a:latin typeface="Arial Black" pitchFamily="34" charset="0"/>
              </a:rPr>
              <a:t> год</a:t>
            </a:r>
            <a:br>
              <a:rPr lang="ru-RU" altLang="ru-RU" sz="2400" dirty="0" smtClean="0">
                <a:latin typeface="Arial Black" pitchFamily="34" charset="0"/>
              </a:rPr>
            </a:br>
            <a:r>
              <a:rPr lang="en-US" altLang="ru-RU" sz="2400" dirty="0" smtClean="0">
                <a:latin typeface="Arial Black" pitchFamily="34" charset="0"/>
              </a:rPr>
              <a:t/>
            </a:r>
            <a:br>
              <a:rPr lang="en-US" altLang="ru-RU" sz="2400" dirty="0" smtClean="0">
                <a:latin typeface="Arial Black" pitchFamily="34" charset="0"/>
              </a:rPr>
            </a:br>
            <a:r>
              <a:rPr lang="en-US" altLang="ru-RU" sz="2400" dirty="0" smtClean="0">
                <a:latin typeface="Arial Black" pitchFamily="34" charset="0"/>
              </a:rPr>
              <a:t>(</a:t>
            </a:r>
            <a:r>
              <a:rPr lang="ru-RU" altLang="ru-RU" sz="2400" dirty="0" smtClean="0">
                <a:latin typeface="Arial Black" pitchFamily="34" charset="0"/>
              </a:rPr>
              <a:t>Приход)</a:t>
            </a:r>
          </a:p>
        </p:txBody>
      </p:sp>
      <p:sp>
        <p:nvSpPr>
          <p:cNvPr id="8197" name="Rectangle 15"/>
          <p:cNvSpPr>
            <a:spLocks noGrp="1" noChangeArrowheads="1"/>
          </p:cNvSpPr>
          <p:nvPr>
            <p:ph type="body" idx="1"/>
          </p:nvPr>
        </p:nvSpPr>
        <p:spPr>
          <a:xfrm>
            <a:off x="395288" y="1773238"/>
            <a:ext cx="8208962" cy="2701925"/>
          </a:xfrm>
        </p:spPr>
        <p:txBody>
          <a:bodyPr/>
          <a:lstStyle/>
          <a:p>
            <a:pPr marL="457200" indent="-457200">
              <a:buFontTx/>
              <a:buAutoNum type="arabicPeriod"/>
              <a:defRPr/>
            </a:pPr>
            <a:endParaRPr lang="ru-RU" sz="2000" b="1" dirty="0" smtClean="0"/>
          </a:p>
          <a:p>
            <a:pPr marL="0" indent="0">
              <a:buFontTx/>
              <a:buNone/>
              <a:defRPr/>
            </a:pPr>
            <a:r>
              <a:rPr lang="ru-RU" sz="2000" b="1" dirty="0" smtClean="0"/>
              <a:t>1. Остаток на 03.12.2017 г. составил 169039 руб. 54 коп. </a:t>
            </a:r>
            <a:endParaRPr lang="ru-RU" sz="2000" dirty="0" smtClean="0"/>
          </a:p>
          <a:p>
            <a:pPr>
              <a:buFontTx/>
              <a:buNone/>
              <a:defRPr/>
            </a:pPr>
            <a:r>
              <a:rPr lang="ru-RU" sz="2000" b="1" dirty="0" smtClean="0"/>
              <a:t>2.</a:t>
            </a:r>
            <a:r>
              <a:rPr lang="ru-RU" sz="2000" dirty="0" smtClean="0"/>
              <a:t> </a:t>
            </a:r>
            <a:r>
              <a:rPr lang="ru-RU" sz="2000" b="1" dirty="0" smtClean="0"/>
              <a:t>Поступление членских взносов в 2018 году составило 606507 руб</a:t>
            </a:r>
            <a:r>
              <a:rPr lang="ru-RU" sz="2000" dirty="0" smtClean="0"/>
              <a:t>. </a:t>
            </a:r>
            <a:r>
              <a:rPr lang="ru-RU" sz="2000" b="1" dirty="0" smtClean="0"/>
              <a:t>81 коп. (касса 400100 руб., карта 206407 руб. 81 коп.)</a:t>
            </a:r>
            <a:endParaRPr lang="ru-RU" sz="2000" b="1" dirty="0"/>
          </a:p>
          <a:p>
            <a:pPr>
              <a:buFontTx/>
              <a:buNone/>
              <a:defRPr/>
            </a:pPr>
            <a:endParaRPr lang="ru-RU" sz="2000" b="1" dirty="0"/>
          </a:p>
          <a:p>
            <a:pPr>
              <a:buFontTx/>
              <a:buNone/>
              <a:defRPr/>
            </a:pPr>
            <a:r>
              <a:rPr lang="ru-RU" sz="2000" dirty="0" smtClean="0"/>
              <a:t>ИТОГО: </a:t>
            </a:r>
            <a:r>
              <a:rPr lang="ru-RU" sz="2000" b="1" dirty="0" smtClean="0"/>
              <a:t>775547</a:t>
            </a:r>
            <a:r>
              <a:rPr lang="ru-RU" sz="2000" dirty="0" smtClean="0"/>
              <a:t> руб. </a:t>
            </a:r>
            <a:r>
              <a:rPr lang="ru-RU" sz="2000" b="1" dirty="0" smtClean="0"/>
              <a:t>35</a:t>
            </a:r>
            <a:r>
              <a:rPr lang="ru-RU" sz="2000" dirty="0" smtClean="0"/>
              <a:t> коп.</a:t>
            </a:r>
          </a:p>
          <a:p>
            <a:pPr>
              <a:buFontTx/>
              <a:buNone/>
              <a:defRPr/>
            </a:pPr>
            <a:endParaRPr lang="en-US" sz="2800" dirty="0" smtClean="0">
              <a:latin typeface="Arial Rounded MT Bold" pitchFamily="34" charset="0"/>
            </a:endParaRPr>
          </a:p>
        </p:txBody>
      </p:sp>
      <p:pic>
        <p:nvPicPr>
          <p:cNvPr id="10246" name="Picture 23" descr="Srr_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60350"/>
            <a:ext cx="747713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5" descr="Эмблема АЛРС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333375"/>
            <a:ext cx="1150938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Номер слайда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100">
                <a:solidFill>
                  <a:srgbClr val="242492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700">
                <a:solidFill>
                  <a:srgbClr val="242492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242492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900">
                <a:solidFill>
                  <a:srgbClr val="242492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13FEB21-4E0E-45D2-B347-BB1D26429D7B}" type="slidenum">
              <a:rPr lang="ru-RU" altLang="ru-RU" sz="1400">
                <a:solidFill>
                  <a:srgbClr val="000066"/>
                </a:solidFill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lang="ru-RU" altLang="ru-RU" sz="1400">
              <a:solidFill>
                <a:srgbClr val="000066"/>
              </a:solidFill>
            </a:endParaRPr>
          </a:p>
        </p:txBody>
      </p:sp>
      <p:sp>
        <p:nvSpPr>
          <p:cNvPr id="11267" name="Rectangle 2"/>
          <p:cNvSpPr>
            <a:spLocks noChangeArrowheads="1"/>
          </p:cNvSpPr>
          <p:nvPr/>
        </p:nvSpPr>
        <p:spPr bwMode="invGray">
          <a:xfrm>
            <a:off x="323850" y="404813"/>
            <a:ext cx="8496300" cy="590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72000" rIns="0" bIns="72000"/>
          <a:lstStyle>
            <a:lvl1pPr>
              <a:spcBef>
                <a:spcPct val="20000"/>
              </a:spcBef>
              <a:buChar char="•"/>
              <a:defRPr sz="3100">
                <a:solidFill>
                  <a:srgbClr val="242492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700">
                <a:solidFill>
                  <a:srgbClr val="242492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242492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900">
                <a:solidFill>
                  <a:srgbClr val="242492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800" b="1">
              <a:solidFill>
                <a:srgbClr val="333399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b="1">
              <a:solidFill>
                <a:srgbClr val="333399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solidFill>
                  <a:srgbClr val="333399"/>
                </a:solidFill>
              </a:rPr>
              <a:t>      </a:t>
            </a:r>
            <a:endParaRPr lang="en-US" altLang="ru-RU" sz="1800" b="1">
              <a:solidFill>
                <a:srgbClr val="333399"/>
              </a:solidFill>
              <a:cs typeface="Times New Roman" pitchFamily="18" charset="0"/>
            </a:endParaRP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title"/>
          </p:nvPr>
        </p:nvSpPr>
        <p:spPr>
          <a:xfrm>
            <a:off x="468313" y="333375"/>
            <a:ext cx="8064500" cy="935038"/>
          </a:xfrm>
        </p:spPr>
        <p:txBody>
          <a:bodyPr/>
          <a:lstStyle/>
          <a:p>
            <a:pPr eaLnBrk="1" hangingPunct="1"/>
            <a:r>
              <a:rPr lang="ru-RU" altLang="ru-RU" sz="2800" smtClean="0">
                <a:latin typeface="Arial Black" pitchFamily="34" charset="0"/>
              </a:rPr>
              <a:t>Расход денежных средств по документам</a:t>
            </a:r>
          </a:p>
        </p:txBody>
      </p:sp>
      <p:sp>
        <p:nvSpPr>
          <p:cNvPr id="8197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68313" y="1251884"/>
            <a:ext cx="7775575" cy="6254002"/>
          </a:xfrm>
        </p:spPr>
        <p:txBody>
          <a:bodyPr/>
          <a:lstStyle/>
          <a:p>
            <a:pPr>
              <a:defRPr/>
            </a:pPr>
            <a:r>
              <a:rPr lang="ru-RU" sz="1400" dirty="0"/>
              <a:t>П.1 сметы: </a:t>
            </a:r>
          </a:p>
          <a:p>
            <a:pPr marL="0" indent="0">
              <a:buFontTx/>
              <a:buNone/>
              <a:defRPr/>
            </a:pPr>
            <a:r>
              <a:rPr lang="ru-RU" sz="1400" dirty="0"/>
              <a:t>Оплата по безналичному расчёту с карточки СБ  от </a:t>
            </a:r>
            <a:r>
              <a:rPr lang="ru-RU" sz="1400" dirty="0" smtClean="0"/>
              <a:t>19.03.2018 </a:t>
            </a:r>
            <a:r>
              <a:rPr lang="ru-RU" sz="1400" dirty="0"/>
              <a:t>членских взносов в СРР от СПб  </a:t>
            </a:r>
          </a:p>
          <a:p>
            <a:pPr marL="0" indent="0">
              <a:buFontTx/>
              <a:buNone/>
              <a:defRPr/>
            </a:pPr>
            <a:r>
              <a:rPr lang="ru-RU" sz="1400" dirty="0"/>
              <a:t>     </a:t>
            </a:r>
            <a:r>
              <a:rPr lang="ru-RU" sz="1400" b="1" dirty="0" smtClean="0"/>
              <a:t>247260</a:t>
            </a:r>
            <a:r>
              <a:rPr lang="ru-RU" sz="1400" dirty="0" smtClean="0"/>
              <a:t> </a:t>
            </a:r>
            <a:r>
              <a:rPr lang="ru-RU" sz="1400" dirty="0"/>
              <a:t>руб. </a:t>
            </a:r>
            <a:r>
              <a:rPr lang="ru-RU" sz="1400" dirty="0" smtClean="0"/>
              <a:t>00 коп. </a:t>
            </a:r>
            <a:endParaRPr lang="ru-RU" sz="1400" dirty="0"/>
          </a:p>
          <a:p>
            <a:pPr marL="0" indent="0">
              <a:buFontTx/>
              <a:buNone/>
              <a:defRPr/>
            </a:pPr>
            <a:r>
              <a:rPr lang="ru-RU" sz="1400" dirty="0"/>
              <a:t>Оплата по безналичному расчёту с карточки СБ от </a:t>
            </a:r>
            <a:r>
              <a:rPr lang="ru-RU" sz="1400" dirty="0" smtClean="0"/>
              <a:t>17.03.2018 </a:t>
            </a:r>
            <a:r>
              <a:rPr lang="ru-RU" sz="1400" dirty="0"/>
              <a:t>членских взносов в СРР от ЛО  </a:t>
            </a:r>
          </a:p>
          <a:p>
            <a:pPr marL="0" indent="0">
              <a:buFontTx/>
              <a:buNone/>
              <a:defRPr/>
            </a:pPr>
            <a:r>
              <a:rPr lang="ru-RU" sz="1400" b="1" dirty="0"/>
              <a:t>     </a:t>
            </a:r>
            <a:r>
              <a:rPr lang="ru-RU" sz="1400" b="1" dirty="0" smtClean="0"/>
              <a:t>74775</a:t>
            </a:r>
            <a:r>
              <a:rPr lang="ru-RU" sz="1400" dirty="0" smtClean="0"/>
              <a:t> </a:t>
            </a:r>
            <a:r>
              <a:rPr lang="ru-RU" sz="1400" dirty="0"/>
              <a:t>руб</a:t>
            </a:r>
            <a:r>
              <a:rPr lang="ru-RU" sz="1400" dirty="0" smtClean="0"/>
              <a:t>. 00 коп. </a:t>
            </a:r>
          </a:p>
          <a:p>
            <a:pPr marL="0" indent="0">
              <a:buFontTx/>
              <a:buNone/>
              <a:defRPr/>
            </a:pPr>
            <a:r>
              <a:rPr lang="ru-RU" sz="1400" dirty="0"/>
              <a:t>Оплата по безналичному расчёту с карточки СБ  от </a:t>
            </a:r>
            <a:r>
              <a:rPr lang="ru-RU" sz="1400" dirty="0" smtClean="0"/>
              <a:t>13.07.2018 </a:t>
            </a:r>
            <a:r>
              <a:rPr lang="ru-RU" sz="1400" dirty="0"/>
              <a:t>членских взносов в СРР от СПб  </a:t>
            </a:r>
          </a:p>
          <a:p>
            <a:pPr marL="0" indent="0">
              <a:buFontTx/>
              <a:buNone/>
              <a:defRPr/>
            </a:pPr>
            <a:r>
              <a:rPr lang="ru-RU" sz="1400" dirty="0"/>
              <a:t>     </a:t>
            </a:r>
            <a:r>
              <a:rPr lang="ru-RU" sz="1400" b="1" dirty="0" smtClean="0"/>
              <a:t>26694</a:t>
            </a:r>
            <a:r>
              <a:rPr lang="ru-RU" sz="1400" dirty="0" smtClean="0"/>
              <a:t> </a:t>
            </a:r>
            <a:r>
              <a:rPr lang="ru-RU" sz="1400" dirty="0"/>
              <a:t>руб. </a:t>
            </a:r>
            <a:r>
              <a:rPr lang="ru-RU" sz="1400" dirty="0" smtClean="0"/>
              <a:t>30 </a:t>
            </a:r>
            <a:r>
              <a:rPr lang="ru-RU" sz="1400" dirty="0"/>
              <a:t>коп. </a:t>
            </a:r>
            <a:endParaRPr lang="ru-RU" sz="1400" dirty="0" smtClean="0"/>
          </a:p>
          <a:p>
            <a:pPr marL="0" indent="0">
              <a:buFontTx/>
              <a:buNone/>
              <a:defRPr/>
            </a:pPr>
            <a:r>
              <a:rPr lang="ru-RU" sz="1400" dirty="0"/>
              <a:t>Оплата по безналичному расчёту с карточки СБ от </a:t>
            </a:r>
            <a:r>
              <a:rPr lang="ru-RU" sz="1400" dirty="0" smtClean="0"/>
              <a:t>13.07.2018 </a:t>
            </a:r>
            <a:r>
              <a:rPr lang="ru-RU" sz="1400" dirty="0"/>
              <a:t>членских взносов в СРР от ЛО  </a:t>
            </a:r>
          </a:p>
          <a:p>
            <a:pPr marL="0" indent="0">
              <a:buFontTx/>
              <a:buNone/>
              <a:defRPr/>
            </a:pPr>
            <a:r>
              <a:rPr lang="ru-RU" sz="1400" b="1" dirty="0"/>
              <a:t>     </a:t>
            </a:r>
            <a:r>
              <a:rPr lang="ru-RU" sz="1400" b="1" dirty="0" smtClean="0"/>
              <a:t>2408</a:t>
            </a:r>
            <a:r>
              <a:rPr lang="ru-RU" sz="1400" dirty="0" smtClean="0"/>
              <a:t> </a:t>
            </a:r>
            <a:r>
              <a:rPr lang="ru-RU" sz="1400" dirty="0"/>
              <a:t>руб. </a:t>
            </a:r>
            <a:r>
              <a:rPr lang="ru-RU" sz="1400" dirty="0" smtClean="0"/>
              <a:t>85 </a:t>
            </a:r>
            <a:r>
              <a:rPr lang="ru-RU" sz="1400" dirty="0"/>
              <a:t>коп. </a:t>
            </a:r>
            <a:endParaRPr lang="ru-RU" sz="1400" dirty="0" smtClean="0"/>
          </a:p>
          <a:p>
            <a:pPr marL="0" indent="0">
              <a:buFontTx/>
              <a:buNone/>
              <a:defRPr/>
            </a:pPr>
            <a:r>
              <a:rPr lang="ru-RU" sz="1400" dirty="0" smtClean="0"/>
              <a:t>Замена карты СБ от 19.05.2018  </a:t>
            </a:r>
            <a:r>
              <a:rPr lang="ru-RU" sz="1400" b="1" dirty="0" smtClean="0"/>
              <a:t>10</a:t>
            </a:r>
            <a:r>
              <a:rPr lang="ru-RU" sz="1400" dirty="0" smtClean="0"/>
              <a:t> руб. 00 коп.</a:t>
            </a:r>
            <a:endParaRPr lang="ru-RU" sz="1400" dirty="0"/>
          </a:p>
          <a:p>
            <a:pPr marL="0" indent="0">
              <a:buFontTx/>
              <a:buNone/>
              <a:defRPr/>
            </a:pPr>
            <a:r>
              <a:rPr lang="ru-RU" sz="1400" b="1" dirty="0" smtClean="0"/>
              <a:t>ИТОГО</a:t>
            </a:r>
            <a:r>
              <a:rPr lang="en-US" sz="1400" b="1" dirty="0"/>
              <a:t>:  </a:t>
            </a:r>
            <a:r>
              <a:rPr lang="ru-RU" sz="1400" b="1" dirty="0" smtClean="0"/>
              <a:t>351148</a:t>
            </a:r>
            <a:r>
              <a:rPr lang="en-US" sz="1400" b="1" dirty="0" smtClean="0"/>
              <a:t> </a:t>
            </a:r>
            <a:r>
              <a:rPr lang="ru-RU" sz="1400" b="1" dirty="0"/>
              <a:t>руб</a:t>
            </a:r>
            <a:r>
              <a:rPr lang="ru-RU" sz="1400" b="1" dirty="0" smtClean="0"/>
              <a:t>. 15 коп.</a:t>
            </a:r>
            <a:endParaRPr lang="ru-RU" sz="1400" dirty="0"/>
          </a:p>
          <a:p>
            <a:pPr>
              <a:defRPr/>
            </a:pPr>
            <a:r>
              <a:rPr lang="ru-RU" sz="1400" dirty="0"/>
              <a:t>П.2 сметы: Помощь (аренда помещения,   уборка р/клуба) музею-квартире А.С. Попову</a:t>
            </a:r>
          </a:p>
          <a:p>
            <a:pPr marL="0" indent="0">
              <a:buFontTx/>
              <a:buNone/>
              <a:defRPr/>
            </a:pPr>
            <a:r>
              <a:rPr lang="ru-RU" sz="1400" b="1" dirty="0"/>
              <a:t>ИТОГО</a:t>
            </a:r>
            <a:r>
              <a:rPr lang="en-US" sz="1400" b="1" dirty="0"/>
              <a:t>:  </a:t>
            </a:r>
            <a:r>
              <a:rPr lang="ru-RU" sz="1400" b="1" dirty="0" smtClean="0"/>
              <a:t>45000</a:t>
            </a:r>
            <a:r>
              <a:rPr lang="ru-RU" sz="1400" dirty="0" smtClean="0"/>
              <a:t> </a:t>
            </a:r>
            <a:r>
              <a:rPr lang="ru-RU" sz="1400" b="1" dirty="0" smtClean="0"/>
              <a:t>Замена.</a:t>
            </a:r>
            <a:r>
              <a:rPr lang="ru-RU" sz="1400" dirty="0" smtClean="0"/>
              <a:t> </a:t>
            </a:r>
            <a:endParaRPr lang="ru-RU" sz="1400" dirty="0"/>
          </a:p>
          <a:p>
            <a:pPr>
              <a:defRPr/>
            </a:pPr>
            <a:r>
              <a:rPr lang="ru-RU" sz="1400" dirty="0"/>
              <a:t>П.3 сметы: Расходы </a:t>
            </a:r>
            <a:r>
              <a:rPr lang="en-US" sz="1400" dirty="0"/>
              <a:t>QSL</a:t>
            </a:r>
            <a:r>
              <a:rPr lang="ru-RU" sz="1400" dirty="0"/>
              <a:t> – бюро: </a:t>
            </a:r>
            <a:r>
              <a:rPr lang="ru-RU" sz="1400" dirty="0" smtClean="0"/>
              <a:t> </a:t>
            </a:r>
            <a:endParaRPr lang="ru-RU" sz="1400" dirty="0"/>
          </a:p>
          <a:p>
            <a:pPr marL="0" indent="0">
              <a:buFontTx/>
              <a:buNone/>
              <a:defRPr/>
            </a:pPr>
            <a:r>
              <a:rPr lang="ru-RU" sz="1400" b="1" dirty="0"/>
              <a:t>ИТОГО:  </a:t>
            </a:r>
            <a:r>
              <a:rPr lang="ru-RU" sz="1400" b="1" dirty="0" smtClean="0"/>
              <a:t>7558 </a:t>
            </a:r>
            <a:r>
              <a:rPr lang="ru-RU" sz="1400" b="1" dirty="0"/>
              <a:t>руб. </a:t>
            </a:r>
            <a:r>
              <a:rPr lang="ru-RU" sz="1400" b="1" dirty="0" smtClean="0"/>
              <a:t>57 </a:t>
            </a:r>
            <a:r>
              <a:rPr lang="ru-RU" sz="1400" b="1" dirty="0"/>
              <a:t>коп</a:t>
            </a:r>
            <a:r>
              <a:rPr lang="ru-RU" sz="1400" b="1" dirty="0" smtClean="0"/>
              <a:t>.</a:t>
            </a:r>
            <a:r>
              <a:rPr lang="ru-RU" sz="1400" dirty="0"/>
              <a:t> </a:t>
            </a:r>
          </a:p>
          <a:p>
            <a:pPr>
              <a:defRPr/>
            </a:pPr>
            <a:r>
              <a:rPr lang="ru-RU" sz="1400" dirty="0" smtClean="0"/>
              <a:t>П.4 сметы: Спортивные награды и их рассылка : </a:t>
            </a:r>
          </a:p>
          <a:p>
            <a:pPr marL="0" indent="0">
              <a:buFontTx/>
              <a:buNone/>
              <a:defRPr/>
            </a:pPr>
            <a:r>
              <a:rPr lang="ru-RU" sz="1400" b="1" dirty="0" smtClean="0"/>
              <a:t>ИТОГО</a:t>
            </a:r>
            <a:r>
              <a:rPr lang="ru-RU" sz="1400" b="1" dirty="0"/>
              <a:t>: </a:t>
            </a:r>
            <a:r>
              <a:rPr lang="ru-RU" sz="1400" b="1" dirty="0" smtClean="0"/>
              <a:t>79192 </a:t>
            </a:r>
            <a:r>
              <a:rPr lang="ru-RU" sz="1400" b="1" dirty="0"/>
              <a:t>руб. 4</a:t>
            </a:r>
            <a:r>
              <a:rPr lang="ru-RU" sz="1400" b="1" dirty="0" smtClean="0"/>
              <a:t>0 </a:t>
            </a:r>
            <a:r>
              <a:rPr lang="ru-RU" sz="1400" b="1" dirty="0"/>
              <a:t>коп. </a:t>
            </a:r>
            <a:endParaRPr lang="ru-RU" sz="1400" dirty="0"/>
          </a:p>
          <a:p>
            <a:pPr>
              <a:defRPr/>
            </a:pPr>
            <a:r>
              <a:rPr lang="ru-RU" sz="1400" dirty="0"/>
              <a:t>П.5 сметы: Хозяйственные расходы: </a:t>
            </a:r>
          </a:p>
          <a:p>
            <a:pPr marL="0" indent="0">
              <a:buFontTx/>
              <a:buNone/>
              <a:defRPr/>
            </a:pPr>
            <a:r>
              <a:rPr lang="ru-RU" sz="1400" b="1" dirty="0" smtClean="0"/>
              <a:t>ИТОГО</a:t>
            </a:r>
            <a:r>
              <a:rPr lang="ru-RU" sz="1400" b="1" dirty="0"/>
              <a:t>: 0</a:t>
            </a:r>
            <a:r>
              <a:rPr lang="ru-RU" sz="1400" b="1" dirty="0" smtClean="0"/>
              <a:t> </a:t>
            </a:r>
            <a:r>
              <a:rPr lang="ru-RU" sz="1400" b="1" dirty="0"/>
              <a:t>руб. </a:t>
            </a:r>
            <a:r>
              <a:rPr lang="ru-RU" sz="1400" b="1" dirty="0" smtClean="0"/>
              <a:t>00 </a:t>
            </a:r>
            <a:r>
              <a:rPr lang="ru-RU" sz="1400" b="1" dirty="0"/>
              <a:t>коп.</a:t>
            </a:r>
            <a:endParaRPr lang="ru-RU" sz="1400" dirty="0"/>
          </a:p>
          <a:p>
            <a:pPr>
              <a:defRPr/>
            </a:pPr>
            <a:r>
              <a:rPr lang="ru-RU" sz="1400" dirty="0" smtClean="0"/>
              <a:t> </a:t>
            </a:r>
            <a:r>
              <a:rPr lang="ru-RU" sz="1400" dirty="0"/>
              <a:t>П.6 сметы: Материальная помощь на бухгалтерское обслуживание: </a:t>
            </a:r>
          </a:p>
          <a:p>
            <a:pPr marL="0" indent="0">
              <a:buFontTx/>
              <a:buNone/>
              <a:defRPr/>
            </a:pPr>
            <a:r>
              <a:rPr lang="ru-RU" sz="1400" b="1" dirty="0" smtClean="0"/>
              <a:t>ИТОГО</a:t>
            </a:r>
            <a:r>
              <a:rPr lang="ru-RU" sz="1400" b="1" dirty="0"/>
              <a:t>: 16000 руб.</a:t>
            </a:r>
            <a:endParaRPr lang="ru-RU" sz="1400" dirty="0"/>
          </a:p>
          <a:p>
            <a:pPr marL="0" indent="0">
              <a:buFontTx/>
              <a:buNone/>
              <a:defRPr/>
            </a:pPr>
            <a:endParaRPr lang="ru-RU" sz="1400" b="1" dirty="0"/>
          </a:p>
          <a:p>
            <a:pPr marL="0" indent="0">
              <a:buFontTx/>
              <a:buNone/>
              <a:defRPr/>
            </a:pPr>
            <a:endParaRPr lang="ru-RU" sz="1400" dirty="0"/>
          </a:p>
          <a:p>
            <a:pPr marL="0" indent="0">
              <a:buFontTx/>
              <a:buNone/>
              <a:defRPr/>
            </a:pPr>
            <a:endParaRPr lang="ru-RU" altLang="ru-RU" sz="14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3" y="333375"/>
            <a:ext cx="7770812" cy="5552271"/>
          </a:xfrm>
        </p:spPr>
        <p:txBody>
          <a:bodyPr/>
          <a:lstStyle/>
          <a:p>
            <a:pPr>
              <a:defRPr/>
            </a:pPr>
            <a:endParaRPr lang="ru-RU" sz="1400" dirty="0" smtClean="0"/>
          </a:p>
          <a:p>
            <a:pPr>
              <a:defRPr/>
            </a:pPr>
            <a:r>
              <a:rPr lang="ru-RU" sz="1400" dirty="0" smtClean="0"/>
              <a:t>П.7 </a:t>
            </a:r>
            <a:r>
              <a:rPr lang="ru-RU" sz="1400" dirty="0"/>
              <a:t>сметы: Материальная помощь на содержание сайтов и доменов: </a:t>
            </a:r>
          </a:p>
          <a:p>
            <a:pPr marL="0" indent="0">
              <a:buFontTx/>
              <a:buNone/>
              <a:defRPr/>
            </a:pPr>
            <a:r>
              <a:rPr lang="ru-RU" sz="1400" b="1" dirty="0"/>
              <a:t>ИТОГО:</a:t>
            </a:r>
            <a:r>
              <a:rPr lang="ru-RU" sz="1400" dirty="0"/>
              <a:t>  </a:t>
            </a:r>
            <a:r>
              <a:rPr lang="ru-RU" sz="1400" b="1" dirty="0"/>
              <a:t>6000 </a:t>
            </a:r>
            <a:r>
              <a:rPr lang="ru-RU" sz="1400" dirty="0"/>
              <a:t>руб. </a:t>
            </a:r>
            <a:r>
              <a:rPr lang="ru-RU" sz="1400" b="1" dirty="0"/>
              <a:t>00</a:t>
            </a:r>
            <a:r>
              <a:rPr lang="ru-RU" sz="1400" dirty="0"/>
              <a:t> коп. </a:t>
            </a:r>
          </a:p>
          <a:p>
            <a:pPr>
              <a:defRPr/>
            </a:pPr>
            <a:r>
              <a:rPr lang="ru-RU" sz="1400" dirty="0"/>
              <a:t> П.8 сметы: Поздравление ветеранов: </a:t>
            </a:r>
          </a:p>
          <a:p>
            <a:pPr marL="0" indent="0">
              <a:buFontTx/>
              <a:buNone/>
              <a:defRPr/>
            </a:pPr>
            <a:r>
              <a:rPr lang="ru-RU" sz="1400" b="1" dirty="0"/>
              <a:t>ИТОГО: </a:t>
            </a:r>
            <a:r>
              <a:rPr lang="ru-RU" sz="1400" b="1" dirty="0" smtClean="0"/>
              <a:t>3000 </a:t>
            </a:r>
            <a:r>
              <a:rPr lang="ru-RU" sz="1400" b="1" dirty="0"/>
              <a:t>руб</a:t>
            </a:r>
            <a:r>
              <a:rPr lang="ru-RU" sz="1400" b="1" dirty="0" smtClean="0"/>
              <a:t>.</a:t>
            </a:r>
          </a:p>
          <a:p>
            <a:pPr marL="0" indent="0">
              <a:buFontTx/>
              <a:buNone/>
              <a:defRPr/>
            </a:pPr>
            <a:r>
              <a:rPr lang="ru-RU" sz="3200" dirty="0" smtClean="0"/>
              <a:t>. </a:t>
            </a:r>
            <a:r>
              <a:rPr lang="ru-RU" sz="1400" dirty="0" smtClean="0"/>
              <a:t>   П.9 сметы: Оплата а/я 127:   </a:t>
            </a:r>
          </a:p>
          <a:p>
            <a:pPr marL="0" indent="0">
              <a:buFontTx/>
              <a:buNone/>
              <a:defRPr/>
            </a:pPr>
            <a:r>
              <a:rPr lang="ru-RU" sz="1400" b="1" dirty="0" smtClean="0"/>
              <a:t>ИТОГО:</a:t>
            </a:r>
            <a:r>
              <a:rPr lang="ru-RU" sz="1400" dirty="0" smtClean="0"/>
              <a:t>  </a:t>
            </a:r>
            <a:r>
              <a:rPr lang="ru-RU" sz="1400" b="1" dirty="0" smtClean="0"/>
              <a:t>923 </a:t>
            </a:r>
            <a:r>
              <a:rPr lang="ru-RU" sz="1400" dirty="0" smtClean="0"/>
              <a:t>руб. </a:t>
            </a:r>
            <a:r>
              <a:rPr lang="ru-RU" sz="1400" b="1" dirty="0" smtClean="0"/>
              <a:t>00</a:t>
            </a:r>
            <a:r>
              <a:rPr lang="ru-RU" sz="1400" dirty="0" smtClean="0"/>
              <a:t> коп. </a:t>
            </a:r>
          </a:p>
          <a:p>
            <a:pPr>
              <a:defRPr/>
            </a:pPr>
            <a:r>
              <a:rPr lang="ru-RU" sz="1400" dirty="0" smtClean="0"/>
              <a:t>П.10 сметы: Материальная помощь за работу в </a:t>
            </a:r>
            <a:r>
              <a:rPr lang="en-US" sz="1400" dirty="0" smtClean="0"/>
              <a:t>QSL</a:t>
            </a:r>
            <a:r>
              <a:rPr lang="ru-RU" sz="1400" dirty="0" smtClean="0"/>
              <a:t>-бюро: </a:t>
            </a:r>
          </a:p>
          <a:p>
            <a:pPr marL="0" indent="0">
              <a:buFontTx/>
              <a:buNone/>
              <a:defRPr/>
            </a:pPr>
            <a:r>
              <a:rPr lang="ru-RU" sz="1400" b="1" dirty="0" smtClean="0"/>
              <a:t>ИТОГО:   12000 руб.</a:t>
            </a:r>
            <a:r>
              <a:rPr lang="ru-RU" sz="1400" dirty="0" smtClean="0"/>
              <a:t>   </a:t>
            </a:r>
          </a:p>
          <a:p>
            <a:pPr>
              <a:defRPr/>
            </a:pPr>
            <a:r>
              <a:rPr lang="ru-RU" sz="1400" dirty="0" smtClean="0"/>
              <a:t> П.11 сметы: Приз лучшей экспедиции: </a:t>
            </a:r>
          </a:p>
          <a:p>
            <a:pPr marL="0" indent="0">
              <a:buFontTx/>
              <a:buNone/>
              <a:defRPr/>
            </a:pPr>
            <a:r>
              <a:rPr lang="ru-RU" sz="1400" b="1" dirty="0" smtClean="0"/>
              <a:t>ИТОГО:  7200 </a:t>
            </a:r>
            <a:r>
              <a:rPr lang="ru-RU" sz="1400" dirty="0" smtClean="0"/>
              <a:t>руб. </a:t>
            </a:r>
            <a:r>
              <a:rPr lang="ru-RU" sz="1400" b="1" dirty="0" smtClean="0"/>
              <a:t>00</a:t>
            </a:r>
            <a:r>
              <a:rPr lang="ru-RU" sz="1400" dirty="0" smtClean="0"/>
              <a:t> коп. </a:t>
            </a:r>
          </a:p>
          <a:p>
            <a:pPr>
              <a:defRPr/>
            </a:pPr>
            <a:r>
              <a:rPr lang="ru-RU" sz="1400" dirty="0" smtClean="0"/>
              <a:t> П.12 сметы: Изготовление юбилейных карточек и их рассылка: </a:t>
            </a:r>
          </a:p>
          <a:p>
            <a:pPr marL="0" indent="0">
              <a:buFontTx/>
              <a:buNone/>
              <a:defRPr/>
            </a:pPr>
            <a:r>
              <a:rPr lang="ru-RU" sz="1400" b="1" dirty="0" smtClean="0"/>
              <a:t>ИТОГО:</a:t>
            </a:r>
            <a:r>
              <a:rPr lang="ru-RU" sz="1400" dirty="0" smtClean="0"/>
              <a:t>  </a:t>
            </a:r>
            <a:r>
              <a:rPr lang="ru-RU" sz="1400" b="1" dirty="0" smtClean="0"/>
              <a:t>16200 </a:t>
            </a:r>
            <a:r>
              <a:rPr lang="ru-RU" sz="1400" dirty="0" smtClean="0"/>
              <a:t>руб. </a:t>
            </a:r>
            <a:r>
              <a:rPr lang="ru-RU" sz="1400" b="1" dirty="0" smtClean="0"/>
              <a:t>00</a:t>
            </a:r>
            <a:r>
              <a:rPr lang="ru-RU" sz="1400" dirty="0" smtClean="0"/>
              <a:t> коп. </a:t>
            </a:r>
          </a:p>
          <a:p>
            <a:pPr marL="0" indent="0">
              <a:buFontTx/>
              <a:buNone/>
              <a:defRPr/>
            </a:pPr>
            <a:r>
              <a:rPr lang="ru-RU" sz="1400" dirty="0"/>
              <a:t> </a:t>
            </a:r>
            <a:r>
              <a:rPr lang="ru-RU" sz="1400" dirty="0" smtClean="0"/>
              <a:t>        П. 15 сметы</a:t>
            </a:r>
            <a:r>
              <a:rPr lang="en-US" sz="1400" dirty="0" smtClean="0"/>
              <a:t>:</a:t>
            </a:r>
            <a:r>
              <a:rPr lang="ru-RU" sz="1400" dirty="0" smtClean="0"/>
              <a:t> Непредвиденные расходы</a:t>
            </a:r>
            <a:r>
              <a:rPr lang="en-US" sz="1400" dirty="0" smtClean="0"/>
              <a:t>: </a:t>
            </a:r>
            <a:endParaRPr lang="ru-RU" sz="1400" dirty="0" smtClean="0"/>
          </a:p>
          <a:p>
            <a:pPr marL="0" indent="0">
              <a:buFontTx/>
              <a:buNone/>
              <a:defRPr/>
            </a:pPr>
            <a:r>
              <a:rPr lang="ru-RU" sz="1400" b="1" dirty="0" smtClean="0"/>
              <a:t>ИТОГО</a:t>
            </a:r>
            <a:r>
              <a:rPr lang="en-US" sz="1400" b="1" dirty="0" smtClean="0"/>
              <a:t>: 1</a:t>
            </a:r>
            <a:r>
              <a:rPr lang="ru-RU" sz="1400" b="1" dirty="0" smtClean="0"/>
              <a:t>6904</a:t>
            </a:r>
            <a:r>
              <a:rPr lang="en-US" sz="1400" b="1" dirty="0" smtClean="0"/>
              <a:t> </a:t>
            </a:r>
            <a:r>
              <a:rPr lang="ru-RU" sz="1400" b="1" dirty="0" smtClean="0"/>
              <a:t>руб. 30 коп. </a:t>
            </a:r>
          </a:p>
          <a:p>
            <a:pPr marL="0" indent="0">
              <a:buFontTx/>
              <a:buNone/>
              <a:defRPr/>
            </a:pPr>
            <a:r>
              <a:rPr lang="ru-RU" sz="1400" b="1" dirty="0"/>
              <a:t> </a:t>
            </a:r>
            <a:r>
              <a:rPr lang="ru-RU" sz="1400" b="1" dirty="0" smtClean="0"/>
              <a:t>        </a:t>
            </a:r>
            <a:r>
              <a:rPr lang="ru-RU" sz="1400" dirty="0" smtClean="0"/>
              <a:t>Доп. расходы сметы</a:t>
            </a:r>
            <a:r>
              <a:rPr lang="en-US" sz="1400" dirty="0" smtClean="0"/>
              <a:t>:</a:t>
            </a:r>
            <a:r>
              <a:rPr lang="ru-RU" sz="1400" dirty="0" smtClean="0"/>
              <a:t> Материальная помощь за судейство «Две столицы»</a:t>
            </a:r>
            <a:r>
              <a:rPr lang="en-US" sz="1400" dirty="0" smtClean="0"/>
              <a:t>: </a:t>
            </a:r>
            <a:endParaRPr lang="ru-RU" sz="1400" dirty="0" smtClean="0"/>
          </a:p>
          <a:p>
            <a:pPr marL="0" indent="0">
              <a:buFontTx/>
              <a:buNone/>
              <a:defRPr/>
            </a:pPr>
            <a:r>
              <a:rPr lang="ru-RU" sz="1400" b="1" dirty="0" smtClean="0"/>
              <a:t>ИТОГО</a:t>
            </a:r>
            <a:r>
              <a:rPr lang="en-US" sz="1400" b="1" dirty="0" smtClean="0"/>
              <a:t>: </a:t>
            </a:r>
            <a:r>
              <a:rPr lang="ru-RU" sz="1400" b="1" dirty="0" smtClean="0"/>
              <a:t>5000 руб. 00 коп.</a:t>
            </a:r>
            <a:endParaRPr lang="en-US" sz="1400" b="1" dirty="0" smtClean="0"/>
          </a:p>
          <a:p>
            <a:pPr marL="0" indent="0">
              <a:buFontTx/>
              <a:buNone/>
              <a:defRPr/>
            </a:pPr>
            <a:endParaRPr lang="en-US" sz="1400" b="1" dirty="0"/>
          </a:p>
          <a:p>
            <a:pPr marL="0" indent="0">
              <a:buFontTx/>
              <a:buNone/>
              <a:defRPr/>
            </a:pPr>
            <a:r>
              <a:rPr lang="ru-RU" sz="1400" b="1" dirty="0" smtClean="0"/>
              <a:t>ВСЕГО РАСХОДОВ</a:t>
            </a:r>
            <a:r>
              <a:rPr lang="en-US" sz="1400" b="1" dirty="0" smtClean="0"/>
              <a:t>: </a:t>
            </a:r>
            <a:r>
              <a:rPr lang="ru-RU" sz="1400" b="1" dirty="0" smtClean="0"/>
              <a:t> 566126 руб. 42 коп.</a:t>
            </a:r>
          </a:p>
          <a:p>
            <a:pPr marL="0" indent="0">
              <a:buFontTx/>
              <a:buNone/>
              <a:defRPr/>
            </a:pPr>
            <a:r>
              <a:rPr lang="ru-RU" sz="1400" dirty="0" smtClean="0"/>
              <a:t> </a:t>
            </a:r>
          </a:p>
        </p:txBody>
      </p:sp>
      <p:sp>
        <p:nvSpPr>
          <p:cNvPr id="12291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100">
                <a:solidFill>
                  <a:srgbClr val="242492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700">
                <a:solidFill>
                  <a:srgbClr val="242492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242492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900">
                <a:solidFill>
                  <a:srgbClr val="242492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A2EA9D3-A8FB-4CF6-A207-89BDBEF4CA7F}" type="slidenum">
              <a:rPr lang="ru-RU" altLang="ru-RU" sz="1400">
                <a:solidFill>
                  <a:srgbClr val="000066"/>
                </a:solidFill>
              </a:rPr>
              <a:pPr>
                <a:spcBef>
                  <a:spcPct val="0"/>
                </a:spcBef>
                <a:buFontTx/>
                <a:buNone/>
              </a:pPr>
              <a:t>6</a:t>
            </a:fld>
            <a:endParaRPr lang="ru-RU" altLang="ru-RU" sz="1400">
              <a:solidFill>
                <a:srgbClr val="00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Номер слайда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100">
                <a:solidFill>
                  <a:srgbClr val="242492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700">
                <a:solidFill>
                  <a:srgbClr val="242492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242492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900">
                <a:solidFill>
                  <a:srgbClr val="242492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CED7979-2271-4A84-B6A6-2518D88D998F}" type="slidenum">
              <a:rPr lang="ru-RU" altLang="ru-RU" sz="1400">
                <a:solidFill>
                  <a:srgbClr val="000066"/>
                </a:solidFill>
              </a:rPr>
              <a:pPr>
                <a:spcBef>
                  <a:spcPct val="0"/>
                </a:spcBef>
                <a:buFontTx/>
                <a:buNone/>
              </a:pPr>
              <a:t>7</a:t>
            </a:fld>
            <a:endParaRPr lang="ru-RU" altLang="ru-RU" sz="1400">
              <a:solidFill>
                <a:srgbClr val="000066"/>
              </a:solidFill>
            </a:endParaRPr>
          </a:p>
        </p:txBody>
      </p:sp>
      <p:sp>
        <p:nvSpPr>
          <p:cNvPr id="13315" name="Rectangle 2"/>
          <p:cNvSpPr>
            <a:spLocks noChangeArrowheads="1"/>
          </p:cNvSpPr>
          <p:nvPr/>
        </p:nvSpPr>
        <p:spPr bwMode="invGray">
          <a:xfrm>
            <a:off x="323850" y="404813"/>
            <a:ext cx="8496300" cy="590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72000" rIns="0" bIns="72000"/>
          <a:lstStyle>
            <a:lvl1pPr>
              <a:spcBef>
                <a:spcPct val="20000"/>
              </a:spcBef>
              <a:buChar char="•"/>
              <a:defRPr sz="3100">
                <a:solidFill>
                  <a:srgbClr val="242492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700">
                <a:solidFill>
                  <a:srgbClr val="242492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242492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900">
                <a:solidFill>
                  <a:srgbClr val="242492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800" b="1">
              <a:solidFill>
                <a:srgbClr val="333399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b="1">
              <a:solidFill>
                <a:srgbClr val="333399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solidFill>
                  <a:srgbClr val="333399"/>
                </a:solidFill>
              </a:rPr>
              <a:t>      </a:t>
            </a:r>
            <a:endParaRPr lang="en-US" altLang="ru-RU" sz="1800" b="1">
              <a:solidFill>
                <a:srgbClr val="333399"/>
              </a:solidFill>
              <a:cs typeface="Times New Roman" pitchFamily="18" charset="0"/>
            </a:endParaRPr>
          </a:p>
        </p:txBody>
      </p:sp>
      <p:sp>
        <p:nvSpPr>
          <p:cNvPr id="13316" name="Rectangle 3"/>
          <p:cNvSpPr>
            <a:spLocks noGrp="1" noChangeArrowheads="1"/>
          </p:cNvSpPr>
          <p:nvPr>
            <p:ph type="title"/>
          </p:nvPr>
        </p:nvSpPr>
        <p:spPr>
          <a:xfrm>
            <a:off x="1143000" y="608013"/>
            <a:ext cx="6934200" cy="1812925"/>
          </a:xfrm>
        </p:spPr>
        <p:txBody>
          <a:bodyPr/>
          <a:lstStyle/>
          <a:p>
            <a:pPr eaLnBrk="1" hangingPunct="1"/>
            <a:r>
              <a:rPr lang="ru-RU" altLang="ru-RU" sz="4000" smtClean="0">
                <a:latin typeface="Arial Black" pitchFamily="34" charset="0"/>
              </a:rPr>
              <a:t/>
            </a:r>
            <a:br>
              <a:rPr lang="ru-RU" altLang="ru-RU" sz="4000" smtClean="0">
                <a:latin typeface="Arial Black" pitchFamily="34" charset="0"/>
              </a:rPr>
            </a:br>
            <a:r>
              <a:rPr lang="ru-RU" altLang="ru-RU" sz="4000" smtClean="0">
                <a:latin typeface="Arial Black" pitchFamily="34" charset="0"/>
              </a:rPr>
              <a:t/>
            </a:r>
            <a:br>
              <a:rPr lang="ru-RU" altLang="ru-RU" sz="4000" smtClean="0">
                <a:latin typeface="Arial Black" pitchFamily="34" charset="0"/>
              </a:rPr>
            </a:br>
            <a:r>
              <a:rPr lang="ru-RU" altLang="ru-RU" sz="4000" smtClean="0">
                <a:latin typeface="Arial Black" pitchFamily="34" charset="0"/>
              </a:rPr>
              <a:t/>
            </a:r>
            <a:br>
              <a:rPr lang="ru-RU" altLang="ru-RU" sz="4000" smtClean="0">
                <a:latin typeface="Arial Black" pitchFamily="34" charset="0"/>
              </a:rPr>
            </a:br>
            <a:r>
              <a:rPr lang="ru-RU" altLang="ru-RU" sz="4000" smtClean="0">
                <a:latin typeface="Arial Black" pitchFamily="34" charset="0"/>
              </a:rPr>
              <a:t>Итого израсходовано:</a:t>
            </a:r>
          </a:p>
        </p:txBody>
      </p:sp>
      <p:sp>
        <p:nvSpPr>
          <p:cNvPr id="13317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687388" y="2420938"/>
            <a:ext cx="7770812" cy="2924175"/>
          </a:xfrm>
        </p:spPr>
        <p:txBody>
          <a:bodyPr/>
          <a:lstStyle/>
          <a:p>
            <a:pPr>
              <a:buFontTx/>
              <a:buNone/>
            </a:pPr>
            <a:r>
              <a:rPr lang="ru-RU" altLang="ru-RU" sz="4000" dirty="0" smtClean="0"/>
              <a:t> </a:t>
            </a:r>
            <a:endParaRPr lang="ru-RU" altLang="ru-RU" sz="3200" dirty="0" smtClean="0"/>
          </a:p>
          <a:p>
            <a:pPr eaLnBrk="1" hangingPunct="1">
              <a:buFontTx/>
              <a:buNone/>
            </a:pPr>
            <a:r>
              <a:rPr lang="ru-RU" altLang="ru-RU" sz="4000" b="1" dirty="0" smtClean="0"/>
              <a:t>           566126</a:t>
            </a:r>
            <a:r>
              <a:rPr lang="ru-RU" altLang="ru-RU" sz="4000" dirty="0" smtClean="0"/>
              <a:t> руб. </a:t>
            </a:r>
            <a:r>
              <a:rPr lang="ru-RU" altLang="ru-RU" sz="4000" b="1" dirty="0" smtClean="0"/>
              <a:t>42</a:t>
            </a:r>
            <a:r>
              <a:rPr lang="ru-RU" altLang="ru-RU" sz="4000" dirty="0" smtClean="0"/>
              <a:t> коп.</a:t>
            </a:r>
          </a:p>
          <a:p>
            <a:pPr eaLnBrk="1" hangingPunct="1">
              <a:buFontTx/>
              <a:buNone/>
            </a:pPr>
            <a:endParaRPr lang="ru-RU" altLang="ru-RU" sz="1800" dirty="0" smtClean="0">
              <a:latin typeface="Arial Rounded MT Bold" pitchFamily="34" charset="0"/>
            </a:endParaRPr>
          </a:p>
          <a:p>
            <a:pPr eaLnBrk="1" hangingPunct="1"/>
            <a:endParaRPr lang="ru-RU" altLang="ru-RU" dirty="0" smtClean="0">
              <a:latin typeface="Arial Rounded MT Bold" pitchFamily="34" charset="0"/>
            </a:endParaRPr>
          </a:p>
          <a:p>
            <a:pPr eaLnBrk="1" hangingPunct="1"/>
            <a:endParaRPr lang="ru-RU" altLang="ru-RU" dirty="0" smtClean="0">
              <a:latin typeface="Arial Rounded MT Bold" pitchFamily="34" charset="0"/>
            </a:endParaRPr>
          </a:p>
        </p:txBody>
      </p:sp>
      <p:pic>
        <p:nvPicPr>
          <p:cNvPr id="13318" name="Picture 23" descr="Srr_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60350"/>
            <a:ext cx="1223963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5" descr="Эмблема АЛРС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549275"/>
            <a:ext cx="151130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Номер слайда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100">
                <a:solidFill>
                  <a:srgbClr val="242492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700">
                <a:solidFill>
                  <a:srgbClr val="242492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242492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900">
                <a:solidFill>
                  <a:srgbClr val="242492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56FA5BF-372C-4CAC-899A-8E6784A74212}" type="slidenum">
              <a:rPr lang="ru-RU" altLang="ru-RU" sz="1400">
                <a:solidFill>
                  <a:srgbClr val="000066"/>
                </a:solidFill>
              </a:rPr>
              <a:pPr>
                <a:spcBef>
                  <a:spcPct val="0"/>
                </a:spcBef>
                <a:buFontTx/>
                <a:buNone/>
              </a:pPr>
              <a:t>8</a:t>
            </a:fld>
            <a:endParaRPr lang="ru-RU" altLang="ru-RU" sz="1400">
              <a:solidFill>
                <a:srgbClr val="000066"/>
              </a:solidFill>
            </a:endParaRPr>
          </a:p>
        </p:txBody>
      </p:sp>
      <p:sp>
        <p:nvSpPr>
          <p:cNvPr id="14339" name="Rectangle 2"/>
          <p:cNvSpPr>
            <a:spLocks noChangeArrowheads="1"/>
          </p:cNvSpPr>
          <p:nvPr/>
        </p:nvSpPr>
        <p:spPr bwMode="invGray">
          <a:xfrm>
            <a:off x="323850" y="404813"/>
            <a:ext cx="8496300" cy="590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72000" rIns="0" bIns="72000"/>
          <a:lstStyle>
            <a:lvl1pPr>
              <a:spcBef>
                <a:spcPct val="20000"/>
              </a:spcBef>
              <a:buChar char="•"/>
              <a:defRPr sz="3100">
                <a:solidFill>
                  <a:srgbClr val="242492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700">
                <a:solidFill>
                  <a:srgbClr val="242492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242492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900">
                <a:solidFill>
                  <a:srgbClr val="242492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800" b="1">
              <a:solidFill>
                <a:srgbClr val="333399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b="1">
              <a:solidFill>
                <a:srgbClr val="333399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solidFill>
                  <a:srgbClr val="333399"/>
                </a:solidFill>
              </a:rPr>
              <a:t>      </a:t>
            </a:r>
            <a:endParaRPr lang="en-US" altLang="ru-RU" sz="1800" b="1">
              <a:solidFill>
                <a:srgbClr val="333399"/>
              </a:solidFill>
              <a:cs typeface="Times New Roman" pitchFamily="18" charset="0"/>
            </a:endParaRPr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title"/>
          </p:nvPr>
        </p:nvSpPr>
        <p:spPr>
          <a:xfrm>
            <a:off x="179388" y="608013"/>
            <a:ext cx="7897812" cy="1812925"/>
          </a:xfrm>
        </p:spPr>
        <p:txBody>
          <a:bodyPr/>
          <a:lstStyle/>
          <a:p>
            <a:pPr eaLnBrk="1" hangingPunct="1"/>
            <a:r>
              <a:rPr lang="ru-RU" altLang="ru-RU" sz="3600" smtClean="0">
                <a:latin typeface="Arial Black" pitchFamily="34" charset="0"/>
              </a:rPr>
              <a:t>Общий остаток:</a:t>
            </a:r>
          </a:p>
        </p:txBody>
      </p:sp>
      <p:sp>
        <p:nvSpPr>
          <p:cNvPr id="14341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687388" y="2420938"/>
            <a:ext cx="7770812" cy="4653563"/>
          </a:xfrm>
        </p:spPr>
        <p:txBody>
          <a:bodyPr/>
          <a:lstStyle/>
          <a:p>
            <a:pPr>
              <a:buFontTx/>
              <a:buNone/>
            </a:pPr>
            <a:r>
              <a:rPr lang="ru-RU" altLang="ru-RU" dirty="0" smtClean="0">
                <a:latin typeface="Arial Rounded MT Bold" pitchFamily="34" charset="0"/>
              </a:rPr>
              <a:t> </a:t>
            </a:r>
            <a:r>
              <a:rPr lang="ru-RU" altLang="ru-RU" sz="3200" u="sng" dirty="0" smtClean="0"/>
              <a:t>Остаток денежных средств:</a:t>
            </a:r>
          </a:p>
          <a:p>
            <a:pPr>
              <a:buFontTx/>
              <a:buNone/>
            </a:pPr>
            <a:endParaRPr lang="ru-RU" altLang="ru-RU" sz="3200" u="sng" dirty="0" smtClean="0"/>
          </a:p>
          <a:p>
            <a:pPr algn="ctr">
              <a:buFontTx/>
              <a:buNone/>
            </a:pPr>
            <a:r>
              <a:rPr lang="ru-RU" altLang="ru-RU" sz="4000" b="1" dirty="0" smtClean="0"/>
              <a:t>209420 </a:t>
            </a:r>
            <a:r>
              <a:rPr lang="ru-RU" altLang="ru-RU" sz="4000" dirty="0" smtClean="0"/>
              <a:t>руб. </a:t>
            </a:r>
            <a:r>
              <a:rPr lang="ru-RU" altLang="ru-RU" sz="4000" b="1" dirty="0" smtClean="0"/>
              <a:t>93 </a:t>
            </a:r>
            <a:r>
              <a:rPr lang="ru-RU" altLang="ru-RU" sz="4000" dirty="0" smtClean="0"/>
              <a:t>коп. </a:t>
            </a:r>
          </a:p>
          <a:p>
            <a:pPr>
              <a:buFontTx/>
              <a:buNone/>
            </a:pPr>
            <a:r>
              <a:rPr lang="ru-RU" altLang="ru-RU" sz="3200" dirty="0" smtClean="0"/>
              <a:t>из них: </a:t>
            </a:r>
            <a:r>
              <a:rPr lang="ru-RU" altLang="ru-RU" sz="3200" b="1" dirty="0" smtClean="0"/>
              <a:t>2016 </a:t>
            </a:r>
            <a:r>
              <a:rPr lang="ru-RU" altLang="ru-RU" sz="3200" dirty="0" smtClean="0"/>
              <a:t>руб. </a:t>
            </a:r>
            <a:r>
              <a:rPr lang="ru-RU" altLang="ru-RU" sz="3200" b="1" dirty="0" smtClean="0"/>
              <a:t>25</a:t>
            </a:r>
            <a:r>
              <a:rPr lang="ru-RU" altLang="ru-RU" sz="3200" dirty="0" smtClean="0"/>
              <a:t> коп. находятся на карточке СБ и </a:t>
            </a:r>
            <a:r>
              <a:rPr lang="ru-RU" altLang="ru-RU" sz="3200" b="1" dirty="0" smtClean="0"/>
              <a:t>207404</a:t>
            </a:r>
            <a:r>
              <a:rPr lang="ru-RU" altLang="ru-RU" sz="3200" dirty="0" smtClean="0"/>
              <a:t> руб. </a:t>
            </a:r>
            <a:r>
              <a:rPr lang="ru-RU" altLang="ru-RU" sz="3200" b="1" dirty="0" smtClean="0"/>
              <a:t>68</a:t>
            </a:r>
            <a:r>
              <a:rPr lang="ru-RU" altLang="ru-RU" sz="3200" dirty="0" smtClean="0"/>
              <a:t> коп. в кассе</a:t>
            </a:r>
          </a:p>
          <a:p>
            <a:pPr>
              <a:buFontTx/>
              <a:buNone/>
            </a:pPr>
            <a:endParaRPr lang="ru-RU" altLang="ru-RU" sz="3200" dirty="0" smtClean="0"/>
          </a:p>
          <a:p>
            <a:pPr eaLnBrk="1" hangingPunct="1"/>
            <a:endParaRPr lang="ru-RU" altLang="ru-RU" dirty="0" smtClean="0">
              <a:latin typeface="Arial Rounded MT Bold" pitchFamily="34" charset="0"/>
            </a:endParaRPr>
          </a:p>
        </p:txBody>
      </p:sp>
      <p:pic>
        <p:nvPicPr>
          <p:cNvPr id="14342" name="Picture 23" descr="Srr_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33375"/>
            <a:ext cx="1152525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Picture 5" descr="Эмблема АЛРС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549275"/>
            <a:ext cx="146050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Номер слайда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100">
                <a:solidFill>
                  <a:srgbClr val="242492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700">
                <a:solidFill>
                  <a:srgbClr val="242492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242492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900">
                <a:solidFill>
                  <a:srgbClr val="242492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ABC4942-667A-4BD7-91DD-10C88484CFAC}" type="slidenum">
              <a:rPr lang="ru-RU" altLang="ru-RU" sz="1400">
                <a:solidFill>
                  <a:srgbClr val="000066"/>
                </a:solidFill>
              </a:rPr>
              <a:pPr>
                <a:spcBef>
                  <a:spcPct val="0"/>
                </a:spcBef>
                <a:buFontTx/>
                <a:buNone/>
              </a:pPr>
              <a:t>9</a:t>
            </a:fld>
            <a:endParaRPr lang="ru-RU" altLang="ru-RU" sz="1400">
              <a:solidFill>
                <a:srgbClr val="000066"/>
              </a:solidFill>
            </a:endParaRPr>
          </a:p>
        </p:txBody>
      </p:sp>
      <p:sp>
        <p:nvSpPr>
          <p:cNvPr id="15363" name="Rectangle 2"/>
          <p:cNvSpPr>
            <a:spLocks noChangeArrowheads="1"/>
          </p:cNvSpPr>
          <p:nvPr/>
        </p:nvSpPr>
        <p:spPr bwMode="invGray">
          <a:xfrm>
            <a:off x="323850" y="404813"/>
            <a:ext cx="8496300" cy="590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72000" rIns="0" bIns="72000"/>
          <a:lstStyle>
            <a:lvl1pPr>
              <a:spcBef>
                <a:spcPct val="20000"/>
              </a:spcBef>
              <a:buChar char="•"/>
              <a:defRPr sz="3100">
                <a:solidFill>
                  <a:srgbClr val="242492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700">
                <a:solidFill>
                  <a:srgbClr val="242492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242492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900">
                <a:solidFill>
                  <a:srgbClr val="242492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rgbClr val="242492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800" b="1">
              <a:solidFill>
                <a:srgbClr val="333399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b="1">
              <a:solidFill>
                <a:srgbClr val="333399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solidFill>
                  <a:srgbClr val="333399"/>
                </a:solidFill>
              </a:rPr>
              <a:t>      </a:t>
            </a:r>
            <a:endParaRPr lang="en-US" altLang="ru-RU" sz="1800" b="1">
              <a:solidFill>
                <a:srgbClr val="333399"/>
              </a:solidFill>
              <a:cs typeface="Times New Roman" pitchFamily="18" charset="0"/>
            </a:endParaRPr>
          </a:p>
        </p:txBody>
      </p:sp>
      <p:sp>
        <p:nvSpPr>
          <p:cNvPr id="15364" name="Rectangle 17"/>
          <p:cNvSpPr>
            <a:spLocks noGrp="1" noChangeArrowheads="1"/>
          </p:cNvSpPr>
          <p:nvPr>
            <p:ph type="title"/>
          </p:nvPr>
        </p:nvSpPr>
        <p:spPr>
          <a:xfrm>
            <a:off x="1116013" y="333375"/>
            <a:ext cx="6934200" cy="1143000"/>
          </a:xfrm>
        </p:spPr>
        <p:txBody>
          <a:bodyPr/>
          <a:lstStyle/>
          <a:p>
            <a:pPr eaLnBrk="1" hangingPunct="1"/>
            <a:r>
              <a:rPr lang="ru-RU" altLang="ru-RU" smtClean="0">
                <a:latin typeface="Arial Black" pitchFamily="34" charset="0"/>
              </a:rPr>
              <a:t>Работа ККС</a:t>
            </a:r>
          </a:p>
        </p:txBody>
      </p:sp>
      <p:sp>
        <p:nvSpPr>
          <p:cNvPr id="15365" name="Rectangle 18"/>
          <p:cNvSpPr>
            <a:spLocks noGrp="1" noChangeArrowheads="1"/>
          </p:cNvSpPr>
          <p:nvPr>
            <p:ph type="body" sz="half" idx="1"/>
          </p:nvPr>
        </p:nvSpPr>
        <p:spPr>
          <a:xfrm>
            <a:off x="650875" y="1125538"/>
            <a:ext cx="7808913" cy="1200150"/>
          </a:xfrm>
        </p:spPr>
        <p:txBody>
          <a:bodyPr/>
          <a:lstStyle/>
          <a:p>
            <a:pPr eaLnBrk="1" hangingPunct="1"/>
            <a:r>
              <a:rPr lang="ru-RU" altLang="ru-RU" sz="3600" dirty="0" smtClean="0">
                <a:latin typeface="Arial Rounded MT Bold" pitchFamily="34" charset="0"/>
              </a:rPr>
              <a:t>Прием экзаменов: в 2018 году состоялось 19 заседаний ККС</a:t>
            </a:r>
          </a:p>
        </p:txBody>
      </p:sp>
      <p:graphicFrame>
        <p:nvGraphicFramePr>
          <p:cNvPr id="15366" name="Object 5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198097863"/>
              </p:ext>
            </p:extLst>
          </p:nvPr>
        </p:nvGraphicFramePr>
        <p:xfrm>
          <a:off x="1036638" y="2651125"/>
          <a:ext cx="7069137" cy="365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4" name="Лист" r:id="rId4" imgW="8486767" imgH="4391010" progId="Excel.Sheet.8">
                  <p:embed/>
                </p:oleObj>
              </mc:Choice>
              <mc:Fallback>
                <p:oleObj name="Лист" r:id="rId4" imgW="8486767" imgH="4391010" progId="Excel.Sheet.8">
                  <p:embed/>
                  <p:pic>
                    <p:nvPicPr>
                      <p:cNvPr id="0" name="Object 5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6638" y="2651125"/>
                        <a:ext cx="7069137" cy="365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200" b="0" i="0" u="none" strike="noStrike" cap="none" normalizeH="0" baseline="0" smtClean="0">
            <a:ln>
              <a:noFill/>
            </a:ln>
            <a:solidFill>
              <a:srgbClr val="333399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200" b="0" i="0" u="none" strike="noStrike" cap="none" normalizeH="0" baseline="0" smtClean="0">
            <a:ln>
              <a:noFill/>
            </a:ln>
            <a:solidFill>
              <a:srgbClr val="333399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543196</TotalTime>
  <Words>1305</Words>
  <Application>Microsoft Office PowerPoint</Application>
  <PresentationFormat>Экран (4:3)</PresentationFormat>
  <Paragraphs>379</Paragraphs>
  <Slides>24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4" baseType="lpstr">
      <vt:lpstr>SimSun</vt:lpstr>
      <vt:lpstr>Arial</vt:lpstr>
      <vt:lpstr>Arial Black</vt:lpstr>
      <vt:lpstr>Arial Rounded MT Bold</vt:lpstr>
      <vt:lpstr>Calibri</vt:lpstr>
      <vt:lpstr>Times New Roman</vt:lpstr>
      <vt:lpstr>Verdana</vt:lpstr>
      <vt:lpstr>Wingdings</vt:lpstr>
      <vt:lpstr>Оформление по умолчанию</vt:lpstr>
      <vt:lpstr>Лист</vt:lpstr>
      <vt:lpstr> Отчетное собрание АЛРС Санкт-Петербурга и Ленинградской области  (СПб РО СРР и РО СРР по ЛО) 08.12. 2018 год</vt:lpstr>
      <vt:lpstr>Презентация PowerPoint</vt:lpstr>
      <vt:lpstr>АЛРС количество членов  в  2018 году (2017)</vt:lpstr>
      <vt:lpstr> Отчет о денежных средствах  за 2018 год  (Приход)</vt:lpstr>
      <vt:lpstr>Расход денежных средств по документам</vt:lpstr>
      <vt:lpstr>Презентация PowerPoint</vt:lpstr>
      <vt:lpstr>   Итого израсходовано:</vt:lpstr>
      <vt:lpstr>Общий остаток:</vt:lpstr>
      <vt:lpstr>Работа ККС</vt:lpstr>
      <vt:lpstr>Сдали экзамены по категориям:</vt:lpstr>
      <vt:lpstr>Данные по работе QSL-бюро АЛРС  в 2018 году. </vt:lpstr>
      <vt:lpstr>Презентация PowerPoint</vt:lpstr>
      <vt:lpstr>Презентация PowerPoint</vt:lpstr>
      <vt:lpstr>Презентация PowerPoint</vt:lpstr>
      <vt:lpstr> Экспедиционная активность  радиолюбителей АЛРС в 2018 году. </vt:lpstr>
      <vt:lpstr>Экспедиционная активность  радиолюбителей АЛРС в 2018 году </vt:lpstr>
      <vt:lpstr>Отчет Комитета по работе с детьми   в 2017 году </vt:lpstr>
      <vt:lpstr>Презентация PowerPoint</vt:lpstr>
      <vt:lpstr>Презентация PowerPoint</vt:lpstr>
      <vt:lpstr>Презентация PowerPoint</vt:lpstr>
      <vt:lpstr>Предлагаемая величина  взносов на 2019 г.</vt:lpstr>
      <vt:lpstr>Предлагаемая смета на 2019 г.</vt:lpstr>
      <vt:lpstr>Презентация PowerPoint</vt:lpstr>
      <vt:lpstr>Презентация PowerPoint</vt:lpstr>
    </vt:vector>
  </TitlesOfParts>
  <Company>1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ФГУП "СПбАЭП" e_antonenko</dc:creator>
  <cp:lastModifiedBy>Director</cp:lastModifiedBy>
  <cp:revision>404</cp:revision>
  <cp:lastPrinted>2018-12-07T16:12:02Z</cp:lastPrinted>
  <dcterms:created xsi:type="dcterms:W3CDTF">2003-12-04T08:40:28Z</dcterms:created>
  <dcterms:modified xsi:type="dcterms:W3CDTF">2018-12-07T16:57:21Z</dcterms:modified>
</cp:coreProperties>
</file>